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  <p:sldMasterId id="2147483663" r:id="rId3"/>
  </p:sldMasterIdLst>
  <p:notesMasterIdLst>
    <p:notesMasterId r:id="rId97"/>
  </p:notesMasterIdLst>
  <p:handoutMasterIdLst>
    <p:handoutMasterId r:id="rId98"/>
  </p:handoutMasterIdLst>
  <p:sldIdLst>
    <p:sldId id="303" r:id="rId4"/>
    <p:sldId id="259" r:id="rId5"/>
    <p:sldId id="533" r:id="rId6"/>
    <p:sldId id="439" r:id="rId7"/>
    <p:sldId id="498" r:id="rId8"/>
    <p:sldId id="499" r:id="rId9"/>
    <p:sldId id="448" r:id="rId10"/>
    <p:sldId id="449" r:id="rId11"/>
    <p:sldId id="454" r:id="rId12"/>
    <p:sldId id="488" r:id="rId13"/>
    <p:sldId id="489" r:id="rId14"/>
    <p:sldId id="490" r:id="rId15"/>
    <p:sldId id="491" r:id="rId16"/>
    <p:sldId id="461" r:id="rId17"/>
    <p:sldId id="462" r:id="rId18"/>
    <p:sldId id="474" r:id="rId19"/>
    <p:sldId id="475" r:id="rId20"/>
    <p:sldId id="479" r:id="rId21"/>
    <p:sldId id="493" r:id="rId22"/>
    <p:sldId id="494" r:id="rId23"/>
    <p:sldId id="353" r:id="rId24"/>
    <p:sldId id="359" r:id="rId25"/>
    <p:sldId id="436" r:id="rId26"/>
    <p:sldId id="367" r:id="rId27"/>
    <p:sldId id="368" r:id="rId28"/>
    <p:sldId id="369" r:id="rId29"/>
    <p:sldId id="371" r:id="rId30"/>
    <p:sldId id="501" r:id="rId31"/>
    <p:sldId id="502" r:id="rId32"/>
    <p:sldId id="503" r:id="rId33"/>
    <p:sldId id="504" r:id="rId34"/>
    <p:sldId id="505" r:id="rId35"/>
    <p:sldId id="506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2" r:id="rId44"/>
    <p:sldId id="383" r:id="rId45"/>
    <p:sldId id="384" r:id="rId46"/>
    <p:sldId id="385" r:id="rId47"/>
    <p:sldId id="386" r:id="rId48"/>
    <p:sldId id="388" r:id="rId49"/>
    <p:sldId id="390" r:id="rId50"/>
    <p:sldId id="394" r:id="rId51"/>
    <p:sldId id="435" r:id="rId52"/>
    <p:sldId id="433" r:id="rId53"/>
    <p:sldId id="440" r:id="rId54"/>
    <p:sldId id="443" r:id="rId55"/>
    <p:sldId id="392" r:id="rId56"/>
    <p:sldId id="396" r:id="rId57"/>
    <p:sldId id="464" r:id="rId58"/>
    <p:sldId id="466" r:id="rId59"/>
    <p:sldId id="467" r:id="rId60"/>
    <p:sldId id="468" r:id="rId61"/>
    <p:sldId id="539" r:id="rId62"/>
    <p:sldId id="540" r:id="rId63"/>
    <p:sldId id="469" r:id="rId64"/>
    <p:sldId id="534" r:id="rId65"/>
    <p:sldId id="535" r:id="rId66"/>
    <p:sldId id="536" r:id="rId67"/>
    <p:sldId id="537" r:id="rId68"/>
    <p:sldId id="538" r:id="rId69"/>
    <p:sldId id="471" r:id="rId70"/>
    <p:sldId id="407" r:id="rId71"/>
    <p:sldId id="496" r:id="rId72"/>
    <p:sldId id="497" r:id="rId73"/>
    <p:sldId id="545" r:id="rId74"/>
    <p:sldId id="523" r:id="rId75"/>
    <p:sldId id="524" r:id="rId76"/>
    <p:sldId id="525" r:id="rId77"/>
    <p:sldId id="526" r:id="rId78"/>
    <p:sldId id="527" r:id="rId79"/>
    <p:sldId id="541" r:id="rId80"/>
    <p:sldId id="528" r:id="rId81"/>
    <p:sldId id="542" r:id="rId82"/>
    <p:sldId id="543" r:id="rId83"/>
    <p:sldId id="529" r:id="rId84"/>
    <p:sldId id="544" r:id="rId85"/>
    <p:sldId id="428" r:id="rId86"/>
    <p:sldId id="546" r:id="rId87"/>
    <p:sldId id="429" r:id="rId88"/>
    <p:sldId id="459" r:id="rId89"/>
    <p:sldId id="430" r:id="rId90"/>
    <p:sldId id="431" r:id="rId91"/>
    <p:sldId id="405" r:id="rId92"/>
    <p:sldId id="404" r:id="rId93"/>
    <p:sldId id="547" r:id="rId94"/>
    <p:sldId id="442" r:id="rId95"/>
    <p:sldId id="444" r:id="rId96"/>
  </p:sldIdLst>
  <p:sldSz cx="9144000" cy="6858000" type="screen4x3"/>
  <p:notesSz cx="6954838" cy="9309100"/>
  <p:embeddedFontLst>
    <p:embeddedFont>
      <p:font typeface="B Koodak" panose="00000700000000000000" pitchFamily="2" charset="-78"/>
      <p:bold r:id="rId99"/>
    </p:embeddedFont>
    <p:embeddedFont>
      <p:font typeface="B Lotus" panose="00000400000000000000" pitchFamily="2" charset="-78"/>
      <p:regular r:id="rId100"/>
      <p:bold r:id="rId101"/>
    </p:embeddedFont>
    <p:embeddedFont>
      <p:font typeface="B Mitra" panose="00000400000000000000" pitchFamily="2" charset="-78"/>
      <p:regular r:id="rId102"/>
      <p:bold r:id="rId103"/>
    </p:embeddedFont>
    <p:embeddedFont>
      <p:font typeface="B Titr" panose="00000700000000000000" pitchFamily="2" charset="-78"/>
      <p:bold r:id="rId104"/>
    </p:embeddedFont>
    <p:embeddedFont>
      <p:font typeface="Calibri" panose="020F0502020204030204" pitchFamily="34" charset="0"/>
      <p:regular r:id="rId105"/>
      <p:bold r:id="rId106"/>
      <p:italic r:id="rId107"/>
      <p:boldItalic r:id="rId108"/>
    </p:embeddedFont>
    <p:embeddedFont>
      <p:font typeface="Georgia" panose="02040502050405020303" pitchFamily="18" charset="0"/>
      <p:regular r:id="rId109"/>
      <p:bold r:id="rId110"/>
      <p:italic r:id="rId111"/>
      <p:boldItalic r:id="rId112"/>
    </p:embeddedFont>
    <p:embeddedFont>
      <p:font typeface="IranNastaliq" panose="02020505000000020003" pitchFamily="18" charset="0"/>
      <p:regular r:id="rId113"/>
    </p:embeddedFont>
    <p:embeddedFont>
      <p:font typeface="Times New Roman Bold" panose="02020803070505020304" pitchFamily="18" charset="0"/>
      <p:bold r:id="rId114"/>
    </p:embeddedFont>
    <p:embeddedFont>
      <p:font typeface="Wingdings 2" panose="05020102010507070707" pitchFamily="18" charset="2"/>
      <p:regular r:id="rId1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303"/>
            <p14:sldId id="259"/>
            <p14:sldId id="533"/>
          </p14:sldIdLst>
        </p14:section>
        <p14:section name="Project Overview" id="{087866C3-7028-482C-8D34-6BF5363FBD75}">
          <p14:sldIdLst>
            <p14:sldId id="439"/>
            <p14:sldId id="498"/>
            <p14:sldId id="499"/>
            <p14:sldId id="448"/>
            <p14:sldId id="449"/>
            <p14:sldId id="454"/>
            <p14:sldId id="488"/>
            <p14:sldId id="489"/>
            <p14:sldId id="490"/>
            <p14:sldId id="491"/>
            <p14:sldId id="461"/>
            <p14:sldId id="462"/>
            <p14:sldId id="474"/>
            <p14:sldId id="475"/>
            <p14:sldId id="479"/>
            <p14:sldId id="493"/>
            <p14:sldId id="494"/>
            <p14:sldId id="353"/>
            <p14:sldId id="359"/>
            <p14:sldId id="436"/>
            <p14:sldId id="367"/>
            <p14:sldId id="368"/>
            <p14:sldId id="369"/>
            <p14:sldId id="371"/>
            <p14:sldId id="501"/>
            <p14:sldId id="502"/>
            <p14:sldId id="503"/>
            <p14:sldId id="504"/>
            <p14:sldId id="505"/>
            <p14:sldId id="506"/>
            <p14:sldId id="373"/>
            <p14:sldId id="374"/>
            <p14:sldId id="375"/>
            <p14:sldId id="376"/>
            <p14:sldId id="377"/>
            <p14:sldId id="378"/>
            <p14:sldId id="379"/>
            <p14:sldId id="382"/>
            <p14:sldId id="383"/>
            <p14:sldId id="384"/>
            <p14:sldId id="385"/>
            <p14:sldId id="386"/>
            <p14:sldId id="388"/>
            <p14:sldId id="390"/>
            <p14:sldId id="394"/>
            <p14:sldId id="435"/>
            <p14:sldId id="433"/>
            <p14:sldId id="440"/>
            <p14:sldId id="443"/>
            <p14:sldId id="392"/>
            <p14:sldId id="396"/>
            <p14:sldId id="464"/>
            <p14:sldId id="466"/>
            <p14:sldId id="467"/>
            <p14:sldId id="468"/>
            <p14:sldId id="539"/>
            <p14:sldId id="540"/>
            <p14:sldId id="469"/>
            <p14:sldId id="534"/>
            <p14:sldId id="535"/>
            <p14:sldId id="536"/>
            <p14:sldId id="537"/>
            <p14:sldId id="538"/>
            <p14:sldId id="471"/>
            <p14:sldId id="407"/>
            <p14:sldId id="496"/>
            <p14:sldId id="497"/>
            <p14:sldId id="545"/>
            <p14:sldId id="523"/>
            <p14:sldId id="524"/>
            <p14:sldId id="525"/>
            <p14:sldId id="526"/>
            <p14:sldId id="527"/>
            <p14:sldId id="541"/>
            <p14:sldId id="528"/>
            <p14:sldId id="542"/>
            <p14:sldId id="543"/>
            <p14:sldId id="529"/>
            <p14:sldId id="544"/>
            <p14:sldId id="428"/>
            <p14:sldId id="546"/>
            <p14:sldId id="429"/>
            <p14:sldId id="459"/>
            <p14:sldId id="430"/>
            <p14:sldId id="431"/>
            <p14:sldId id="405"/>
            <p14:sldId id="404"/>
            <p14:sldId id="547"/>
            <p14:sldId id="442"/>
            <p14:sldId id="444"/>
          </p14:sldIdLst>
        </p14:section>
        <p14:section name="Status Project" id="{D783BD67-504B-4489-92E8-FA830D362BF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8187" autoAdjust="0"/>
  </p:normalViewPr>
  <p:slideViewPr>
    <p:cSldViewPr>
      <p:cViewPr varScale="1">
        <p:scale>
          <a:sx n="67" d="100"/>
          <a:sy n="67" d="100"/>
        </p:scale>
        <p:origin x="1228" y="32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viewProps" Target="viewProps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font" Target="fonts/font14.fntdata"/><Relationship Id="rId16" Type="http://schemas.openxmlformats.org/officeDocument/2006/relationships/slide" Target="slides/slide13.xml"/><Relationship Id="rId107" Type="http://schemas.openxmlformats.org/officeDocument/2006/relationships/font" Target="fonts/font9.fntdata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font" Target="fonts/font4.fntdata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font" Target="fonts/font15.fntdata"/><Relationship Id="rId118" Type="http://schemas.openxmlformats.org/officeDocument/2006/relationships/theme" Target="theme/theme1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font" Target="fonts/font5.fntdata"/><Relationship Id="rId108" Type="http://schemas.openxmlformats.org/officeDocument/2006/relationships/font" Target="fonts/font10.fntdata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font" Target="fonts/font16.fntdata"/><Relationship Id="rId119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font" Target="fonts/font1.fntdata"/><Relationship Id="rId10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font" Target="fonts/font11.fntdata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notesMaster" Target="notesMasters/notesMaster1.xml"/><Relationship Id="rId104" Type="http://schemas.openxmlformats.org/officeDocument/2006/relationships/font" Target="fonts/font6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font" Target="fonts/font12.fntdata"/><Relationship Id="rId115" Type="http://schemas.openxmlformats.org/officeDocument/2006/relationships/font" Target="fonts/font17.fntdata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font" Target="fonts/font2.fntdata"/><Relationship Id="rId105" Type="http://schemas.openxmlformats.org/officeDocument/2006/relationships/font" Target="fonts/font7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font" Target="fonts/font13.fntdata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B4-429F-BC66-FB9B25A485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B4-429F-BC66-FB9B25A485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B4-429F-BC66-FB9B25A4859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B4-429F-BC66-FB9B25A485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CB4-429F-BC66-FB9B25A485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CB4-429F-BC66-FB9B25A485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CB4-429F-BC66-FB9B25A485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CB4-429F-BC66-FB9B25A485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Sheet2!$C$4:$C$11</c:f>
              <c:strCache>
                <c:ptCount val="8"/>
                <c:pt idx="0">
                  <c:v>زراعت آبي</c:v>
                </c:pt>
                <c:pt idx="1">
                  <c:v>زراعت ديم</c:v>
                </c:pt>
                <c:pt idx="2">
                  <c:v>اراضي باغي</c:v>
                </c:pt>
                <c:pt idx="3">
                  <c:v>مرتع</c:v>
                </c:pt>
                <c:pt idx="4">
                  <c:v>جنگل</c:v>
                </c:pt>
                <c:pt idx="5">
                  <c:v>تاسیسات صنعتی</c:v>
                </c:pt>
                <c:pt idx="6">
                  <c:v>جایگاه دام و طیور</c:v>
                </c:pt>
                <c:pt idx="7">
                  <c:v>منطقه مسکونی</c:v>
                </c:pt>
              </c:strCache>
            </c:strRef>
          </c:cat>
          <c:val>
            <c:numRef>
              <c:f>Sheet2!$E$4:$E$11</c:f>
              <c:numCache>
                <c:formatCode>0.0</c:formatCode>
                <c:ptCount val="8"/>
                <c:pt idx="0">
                  <c:v>9.2683207514371162</c:v>
                </c:pt>
                <c:pt idx="1">
                  <c:v>36.472677709974214</c:v>
                </c:pt>
                <c:pt idx="2">
                  <c:v>0.99405733491031689</c:v>
                </c:pt>
                <c:pt idx="3">
                  <c:v>48.199616981495872</c:v>
                </c:pt>
                <c:pt idx="4">
                  <c:v>3.9773819900512346</c:v>
                </c:pt>
                <c:pt idx="5">
                  <c:v>0.25374172703989406</c:v>
                </c:pt>
                <c:pt idx="6">
                  <c:v>5.4077525167902499E-2</c:v>
                </c:pt>
                <c:pt idx="7">
                  <c:v>0.78012597992345145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CB4-429F-BC66-FB9B25A48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14534-17AA-42D1-AF07-442CED49BA2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A32EEB-8A97-445C-A155-B1DE50DFB0C4}">
      <dgm:prSet phldrT="[Text]" custT="1"/>
      <dgm:spPr/>
      <dgm:t>
        <a:bodyPr/>
        <a:lstStyle/>
        <a:p>
          <a:r>
            <a:rPr lang="fa-IR" sz="3200" b="1" dirty="0">
              <a:solidFill>
                <a:schemeClr val="tx1"/>
              </a:solidFill>
              <a:cs typeface="B Lotus" panose="00000400000000000000" pitchFamily="2" charset="-78"/>
            </a:rPr>
            <a:t>اسناد طرح</a:t>
          </a:r>
          <a:endParaRPr lang="en-US" sz="32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ECF3FDF0-F2F1-4C55-8984-A3D29A3FE11B}" type="parTrans" cxnId="{CFAB1782-6E86-453C-940E-1D39B33B2A83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AA895A8F-C9E4-480C-A751-4EE396D1B8C5}" type="sibTrans" cxnId="{CFAB1782-6E86-453C-940E-1D39B33B2A83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71921D4C-FB3A-49C9-9E29-9626FF4B6CDB}">
      <dgm:prSet phldrT="[Text]" custT="1"/>
      <dgm:spPr/>
      <dgm:t>
        <a:bodyPr/>
        <a:lstStyle/>
        <a:p>
          <a:r>
            <a:rPr lang="fa-IR" sz="1800" b="1" dirty="0">
              <a:solidFill>
                <a:schemeClr val="tx1"/>
              </a:solidFill>
              <a:cs typeface="B Lotus" panose="00000400000000000000" pitchFamily="2" charset="-78"/>
            </a:rPr>
            <a:t>مطالعات تفصیلی طرح توسعه روستایی و اشتغالزایی</a:t>
          </a:r>
          <a:endParaRPr lang="en-US" sz="18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FEB30032-AA65-4312-ACEA-1D481A7801C8}" type="parTrans" cxnId="{B1A3ADF4-3BC6-4EEC-B6BC-EF7E904055E0}">
      <dgm:prSet custT="1"/>
      <dgm:spPr/>
      <dgm:t>
        <a:bodyPr/>
        <a:lstStyle/>
        <a:p>
          <a:endParaRPr lang="en-US" sz="7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DBA80F53-0CFD-4733-B494-407D239E6F4A}" type="sibTrans" cxnId="{B1A3ADF4-3BC6-4EEC-B6BC-EF7E904055E0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94076230-AF24-426B-84C4-6D3C039E9461}">
      <dgm:prSet phldrT="[Text]" custT="1"/>
      <dgm:spPr/>
      <dgm:t>
        <a:bodyPr/>
        <a:lstStyle/>
        <a:p>
          <a:pPr rtl="1"/>
          <a:r>
            <a:rPr lang="fa-IR" sz="1800" b="1" dirty="0">
              <a:solidFill>
                <a:schemeClr val="tx1"/>
              </a:solidFill>
              <a:cs typeface="B Lotus" panose="00000400000000000000" pitchFamily="2" charset="-78"/>
            </a:rPr>
            <a:t>مطالعات تفصیلی طرح توسعه پایدار منظومه های روستایی</a:t>
          </a:r>
          <a:endParaRPr lang="en-US" sz="18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168C5625-1EED-4D43-B88B-CCC5B9342EC5}" type="parTrans" cxnId="{0DDD1C6D-E6DE-4174-B7F9-A8B281602EED}">
      <dgm:prSet custT="1"/>
      <dgm:spPr/>
      <dgm:t>
        <a:bodyPr/>
        <a:lstStyle/>
        <a:p>
          <a:endParaRPr lang="en-US" sz="7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7A05F3E0-F425-475B-B701-31ACC63B68DB}" type="sibTrans" cxnId="{0DDD1C6D-E6DE-4174-B7F9-A8B281602EED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386D972F-18D1-4DE4-A4F0-A3D84EBD12EF}">
      <dgm:prSet phldrT="[Text]" custT="1"/>
      <dgm:spPr/>
      <dgm:t>
        <a:bodyPr/>
        <a:lstStyle/>
        <a:p>
          <a:pPr rtl="1"/>
          <a:r>
            <a:rPr lang="fa-IR" sz="1800" b="1" dirty="0">
              <a:solidFill>
                <a:schemeClr val="tx1"/>
              </a:solidFill>
              <a:cs typeface="B Lotus" panose="00000400000000000000" pitchFamily="2" charset="-78"/>
            </a:rPr>
            <a:t>سند برنامه  توسعه اقتصادی، اشتغالزایی و طرح توسعه پایدار منظومه های روستایی</a:t>
          </a:r>
          <a:endParaRPr lang="en-US" sz="18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F5260402-4692-4871-81A6-F382E70E74A3}" type="parTrans" cxnId="{BC13DA16-FC13-4AC7-B6AA-8F330903086B}">
      <dgm:prSet custT="1"/>
      <dgm:spPr/>
      <dgm:t>
        <a:bodyPr/>
        <a:lstStyle/>
        <a:p>
          <a:endParaRPr lang="en-US" sz="7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E5718658-311C-4054-9D4E-8D0DE73AD2C7}" type="sibTrans" cxnId="{BC13DA16-FC13-4AC7-B6AA-8F330903086B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BF8470A4-7847-48B4-AD9B-DD32141522EF}" type="pres">
      <dgm:prSet presAssocID="{AA814534-17AA-42D1-AF07-442CED49BA2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9C580FF-BA48-4D39-942B-9C903D3ABBB6}" type="pres">
      <dgm:prSet presAssocID="{5BA32EEB-8A97-445C-A155-B1DE50DFB0C4}" presName="centerShape" presStyleLbl="node0" presStyleIdx="0" presStyleCnt="1" custScaleX="147830" custLinFactNeighborY="-3554"/>
      <dgm:spPr/>
    </dgm:pt>
    <dgm:pt modelId="{C250FA22-39C8-461B-97C6-BCEEB674C124}" type="pres">
      <dgm:prSet presAssocID="{FEB30032-AA65-4312-ACEA-1D481A7801C8}" presName="Name9" presStyleLbl="parChTrans1D2" presStyleIdx="0" presStyleCnt="3"/>
      <dgm:spPr/>
    </dgm:pt>
    <dgm:pt modelId="{F3F36708-98EE-4FB4-8E3E-52FCE923722B}" type="pres">
      <dgm:prSet presAssocID="{FEB30032-AA65-4312-ACEA-1D481A7801C8}" presName="connTx" presStyleLbl="parChTrans1D2" presStyleIdx="0" presStyleCnt="3"/>
      <dgm:spPr/>
    </dgm:pt>
    <dgm:pt modelId="{1DD3C187-51EB-4EAE-B9A3-46728971D5CA}" type="pres">
      <dgm:prSet presAssocID="{71921D4C-FB3A-49C9-9E29-9626FF4B6CDB}" presName="node" presStyleLbl="node1" presStyleIdx="0" presStyleCnt="3" custScaleX="158389">
        <dgm:presLayoutVars>
          <dgm:bulletEnabled val="1"/>
        </dgm:presLayoutVars>
      </dgm:prSet>
      <dgm:spPr/>
    </dgm:pt>
    <dgm:pt modelId="{FEBA2844-F4F3-4FAD-B10F-A7AB11269896}" type="pres">
      <dgm:prSet presAssocID="{168C5625-1EED-4D43-B88B-CCC5B9342EC5}" presName="Name9" presStyleLbl="parChTrans1D2" presStyleIdx="1" presStyleCnt="3"/>
      <dgm:spPr/>
    </dgm:pt>
    <dgm:pt modelId="{C56D02FB-713A-4B8F-8CA9-0DC9317306C4}" type="pres">
      <dgm:prSet presAssocID="{168C5625-1EED-4D43-B88B-CCC5B9342EC5}" presName="connTx" presStyleLbl="parChTrans1D2" presStyleIdx="1" presStyleCnt="3"/>
      <dgm:spPr/>
    </dgm:pt>
    <dgm:pt modelId="{3190F87A-CF40-4AFB-8E18-B1BC198E6544}" type="pres">
      <dgm:prSet presAssocID="{94076230-AF24-426B-84C4-6D3C039E9461}" presName="node" presStyleLbl="node1" presStyleIdx="1" presStyleCnt="3" custScaleX="158389" custRadScaleRad="136813" custRadScaleInc="-10417">
        <dgm:presLayoutVars>
          <dgm:bulletEnabled val="1"/>
        </dgm:presLayoutVars>
      </dgm:prSet>
      <dgm:spPr/>
    </dgm:pt>
    <dgm:pt modelId="{B57BE23E-3FE6-499C-B97E-D443EEAAAC18}" type="pres">
      <dgm:prSet presAssocID="{F5260402-4692-4871-81A6-F382E70E74A3}" presName="Name9" presStyleLbl="parChTrans1D2" presStyleIdx="2" presStyleCnt="3"/>
      <dgm:spPr/>
    </dgm:pt>
    <dgm:pt modelId="{57EC0C1A-A3AF-4735-88D3-2CBF0332EA3B}" type="pres">
      <dgm:prSet presAssocID="{F5260402-4692-4871-81A6-F382E70E74A3}" presName="connTx" presStyleLbl="parChTrans1D2" presStyleIdx="2" presStyleCnt="3"/>
      <dgm:spPr/>
    </dgm:pt>
    <dgm:pt modelId="{95873721-57F8-47A1-9403-C4769B1C51FA}" type="pres">
      <dgm:prSet presAssocID="{386D972F-18D1-4DE4-A4F0-A3D84EBD12EF}" presName="node" presStyleLbl="node1" presStyleIdx="2" presStyleCnt="3" custScaleX="158389" custRadScaleRad="154023" custRadScaleInc="19019">
        <dgm:presLayoutVars>
          <dgm:bulletEnabled val="1"/>
        </dgm:presLayoutVars>
      </dgm:prSet>
      <dgm:spPr/>
    </dgm:pt>
  </dgm:ptLst>
  <dgm:cxnLst>
    <dgm:cxn modelId="{609EC902-0542-4A9B-9C63-016054AB9EE6}" type="presOf" srcId="{FEB30032-AA65-4312-ACEA-1D481A7801C8}" destId="{C250FA22-39C8-461B-97C6-BCEEB674C124}" srcOrd="0" destOrd="0" presId="urn:microsoft.com/office/officeart/2005/8/layout/radial1"/>
    <dgm:cxn modelId="{BC13DA16-FC13-4AC7-B6AA-8F330903086B}" srcId="{5BA32EEB-8A97-445C-A155-B1DE50DFB0C4}" destId="{386D972F-18D1-4DE4-A4F0-A3D84EBD12EF}" srcOrd="2" destOrd="0" parTransId="{F5260402-4692-4871-81A6-F382E70E74A3}" sibTransId="{E5718658-311C-4054-9D4E-8D0DE73AD2C7}"/>
    <dgm:cxn modelId="{310B8928-45A2-47CF-9FF6-20198BF4C970}" type="presOf" srcId="{386D972F-18D1-4DE4-A4F0-A3D84EBD12EF}" destId="{95873721-57F8-47A1-9403-C4769B1C51FA}" srcOrd="0" destOrd="0" presId="urn:microsoft.com/office/officeart/2005/8/layout/radial1"/>
    <dgm:cxn modelId="{F105242F-53EE-44EC-874A-D95296FD6F50}" type="presOf" srcId="{94076230-AF24-426B-84C4-6D3C039E9461}" destId="{3190F87A-CF40-4AFB-8E18-B1BC198E6544}" srcOrd="0" destOrd="0" presId="urn:microsoft.com/office/officeart/2005/8/layout/radial1"/>
    <dgm:cxn modelId="{8385EC35-1606-420E-AD1D-7F3C746578C1}" type="presOf" srcId="{FEB30032-AA65-4312-ACEA-1D481A7801C8}" destId="{F3F36708-98EE-4FB4-8E3E-52FCE923722B}" srcOrd="1" destOrd="0" presId="urn:microsoft.com/office/officeart/2005/8/layout/radial1"/>
    <dgm:cxn modelId="{0DDD1C6D-E6DE-4174-B7F9-A8B281602EED}" srcId="{5BA32EEB-8A97-445C-A155-B1DE50DFB0C4}" destId="{94076230-AF24-426B-84C4-6D3C039E9461}" srcOrd="1" destOrd="0" parTransId="{168C5625-1EED-4D43-B88B-CCC5B9342EC5}" sibTransId="{7A05F3E0-F425-475B-B701-31ACC63B68DB}"/>
    <dgm:cxn modelId="{62A2284D-37D3-4375-869B-3C708F935190}" type="presOf" srcId="{F5260402-4692-4871-81A6-F382E70E74A3}" destId="{57EC0C1A-A3AF-4735-88D3-2CBF0332EA3B}" srcOrd="1" destOrd="0" presId="urn:microsoft.com/office/officeart/2005/8/layout/radial1"/>
    <dgm:cxn modelId="{F3370078-9D1C-4C80-9A7D-219E97F63C43}" type="presOf" srcId="{F5260402-4692-4871-81A6-F382E70E74A3}" destId="{B57BE23E-3FE6-499C-B97E-D443EEAAAC18}" srcOrd="0" destOrd="0" presId="urn:microsoft.com/office/officeart/2005/8/layout/radial1"/>
    <dgm:cxn modelId="{CFAB1782-6E86-453C-940E-1D39B33B2A83}" srcId="{AA814534-17AA-42D1-AF07-442CED49BA24}" destId="{5BA32EEB-8A97-445C-A155-B1DE50DFB0C4}" srcOrd="0" destOrd="0" parTransId="{ECF3FDF0-F2F1-4C55-8984-A3D29A3FE11B}" sibTransId="{AA895A8F-C9E4-480C-A751-4EE396D1B8C5}"/>
    <dgm:cxn modelId="{151667A5-2184-481C-899E-776A6B9B4105}" type="presOf" srcId="{AA814534-17AA-42D1-AF07-442CED49BA24}" destId="{BF8470A4-7847-48B4-AD9B-DD32141522EF}" srcOrd="0" destOrd="0" presId="urn:microsoft.com/office/officeart/2005/8/layout/radial1"/>
    <dgm:cxn modelId="{920F09A6-1A77-4438-9970-FDD7565F8A57}" type="presOf" srcId="{168C5625-1EED-4D43-B88B-CCC5B9342EC5}" destId="{C56D02FB-713A-4B8F-8CA9-0DC9317306C4}" srcOrd="1" destOrd="0" presId="urn:microsoft.com/office/officeart/2005/8/layout/radial1"/>
    <dgm:cxn modelId="{36D569BA-40EB-4B01-85B8-AE04040BAF47}" type="presOf" srcId="{168C5625-1EED-4D43-B88B-CCC5B9342EC5}" destId="{FEBA2844-F4F3-4FAD-B10F-A7AB11269896}" srcOrd="0" destOrd="0" presId="urn:microsoft.com/office/officeart/2005/8/layout/radial1"/>
    <dgm:cxn modelId="{CD6253CB-E978-45AC-ACBD-C37FEA726659}" type="presOf" srcId="{5BA32EEB-8A97-445C-A155-B1DE50DFB0C4}" destId="{69C580FF-BA48-4D39-942B-9C903D3ABBB6}" srcOrd="0" destOrd="0" presId="urn:microsoft.com/office/officeart/2005/8/layout/radial1"/>
    <dgm:cxn modelId="{E9D192D8-FD20-4CE0-969E-2A7E9D649854}" type="presOf" srcId="{71921D4C-FB3A-49C9-9E29-9626FF4B6CDB}" destId="{1DD3C187-51EB-4EAE-B9A3-46728971D5CA}" srcOrd="0" destOrd="0" presId="urn:microsoft.com/office/officeart/2005/8/layout/radial1"/>
    <dgm:cxn modelId="{B1A3ADF4-3BC6-4EEC-B6BC-EF7E904055E0}" srcId="{5BA32EEB-8A97-445C-A155-B1DE50DFB0C4}" destId="{71921D4C-FB3A-49C9-9E29-9626FF4B6CDB}" srcOrd="0" destOrd="0" parTransId="{FEB30032-AA65-4312-ACEA-1D481A7801C8}" sibTransId="{DBA80F53-0CFD-4733-B494-407D239E6F4A}"/>
    <dgm:cxn modelId="{640A9B53-4E8F-4FE4-9C74-EB112203DF19}" type="presParOf" srcId="{BF8470A4-7847-48B4-AD9B-DD32141522EF}" destId="{69C580FF-BA48-4D39-942B-9C903D3ABBB6}" srcOrd="0" destOrd="0" presId="urn:microsoft.com/office/officeart/2005/8/layout/radial1"/>
    <dgm:cxn modelId="{A484FABB-5895-4323-AB6A-83902F80E378}" type="presParOf" srcId="{BF8470A4-7847-48B4-AD9B-DD32141522EF}" destId="{C250FA22-39C8-461B-97C6-BCEEB674C124}" srcOrd="1" destOrd="0" presId="urn:microsoft.com/office/officeart/2005/8/layout/radial1"/>
    <dgm:cxn modelId="{46ADCA53-A676-4543-AF4C-3DC0D3A0B781}" type="presParOf" srcId="{C250FA22-39C8-461B-97C6-BCEEB674C124}" destId="{F3F36708-98EE-4FB4-8E3E-52FCE923722B}" srcOrd="0" destOrd="0" presId="urn:microsoft.com/office/officeart/2005/8/layout/radial1"/>
    <dgm:cxn modelId="{1E2BCBDC-95CB-4963-A312-EA9310B1735D}" type="presParOf" srcId="{BF8470A4-7847-48B4-AD9B-DD32141522EF}" destId="{1DD3C187-51EB-4EAE-B9A3-46728971D5CA}" srcOrd="2" destOrd="0" presId="urn:microsoft.com/office/officeart/2005/8/layout/radial1"/>
    <dgm:cxn modelId="{56F3E92D-7B11-4385-9714-50B4BCFFD3F8}" type="presParOf" srcId="{BF8470A4-7847-48B4-AD9B-DD32141522EF}" destId="{FEBA2844-F4F3-4FAD-B10F-A7AB11269896}" srcOrd="3" destOrd="0" presId="urn:microsoft.com/office/officeart/2005/8/layout/radial1"/>
    <dgm:cxn modelId="{FB26786E-EE55-48BC-A7A0-B1E23624CD14}" type="presParOf" srcId="{FEBA2844-F4F3-4FAD-B10F-A7AB11269896}" destId="{C56D02FB-713A-4B8F-8CA9-0DC9317306C4}" srcOrd="0" destOrd="0" presId="urn:microsoft.com/office/officeart/2005/8/layout/radial1"/>
    <dgm:cxn modelId="{0E2FEEBE-A15E-46E4-9AC5-A58761013AA3}" type="presParOf" srcId="{BF8470A4-7847-48B4-AD9B-DD32141522EF}" destId="{3190F87A-CF40-4AFB-8E18-B1BC198E6544}" srcOrd="4" destOrd="0" presId="urn:microsoft.com/office/officeart/2005/8/layout/radial1"/>
    <dgm:cxn modelId="{9EE4711D-F566-4EDA-BBF7-DB7009ED347C}" type="presParOf" srcId="{BF8470A4-7847-48B4-AD9B-DD32141522EF}" destId="{B57BE23E-3FE6-499C-B97E-D443EEAAAC18}" srcOrd="5" destOrd="0" presId="urn:microsoft.com/office/officeart/2005/8/layout/radial1"/>
    <dgm:cxn modelId="{B09EA97C-A7C1-4E48-8C3A-983C3970B697}" type="presParOf" srcId="{B57BE23E-3FE6-499C-B97E-D443EEAAAC18}" destId="{57EC0C1A-A3AF-4735-88D3-2CBF0332EA3B}" srcOrd="0" destOrd="0" presId="urn:microsoft.com/office/officeart/2005/8/layout/radial1"/>
    <dgm:cxn modelId="{BBDF3EBA-8287-469F-B3B1-B1AF3763DC1B}" type="presParOf" srcId="{BF8470A4-7847-48B4-AD9B-DD32141522EF}" destId="{95873721-57F8-47A1-9403-C4769B1C51F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2BBAE-B4DA-437C-B73F-FE5D5EB96CF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10309D-238D-4B71-BF6A-A159D1C8BB08}">
      <dgm:prSet phldrT="[Text]" custT="1"/>
      <dgm:spPr/>
      <dgm:t>
        <a:bodyPr/>
        <a:lstStyle/>
        <a:p>
          <a:pPr rtl="1"/>
          <a:r>
            <a:rPr lang="fa-IR" sz="2800" dirty="0">
              <a:cs typeface="B Lotus" panose="00000400000000000000" pitchFamily="2" charset="-78"/>
            </a:rPr>
            <a:t>1</a:t>
          </a:r>
          <a:endParaRPr lang="en-US" sz="2800" dirty="0">
            <a:cs typeface="B Lotus" panose="00000400000000000000" pitchFamily="2" charset="-78"/>
          </a:endParaRPr>
        </a:p>
      </dgm:t>
    </dgm:pt>
    <dgm:pt modelId="{548014E6-F4F1-43BF-B609-5C06AE73BF0F}" type="parTrans" cxnId="{9D16BA0D-2994-4D89-9B03-1171D4B81C1D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7F7A3F55-0A75-4B25-B228-3ACE617C8D35}" type="sibTrans" cxnId="{9D16BA0D-2994-4D89-9B03-1171D4B81C1D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189F001C-A752-4B79-9E8D-2933F345BCEE}">
      <dgm:prSet phldrT="[Text]" custT="1"/>
      <dgm:spPr/>
      <dgm:t>
        <a:bodyPr/>
        <a:lstStyle/>
        <a:p>
          <a:pPr rtl="1"/>
          <a:r>
            <a:rPr lang="ar-SA" sz="2400" i="0" u="sng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حفظ منابع طبیعی و تجدید ناپذیر منظومه با اصلاح شیوه های بهره برداری</a:t>
          </a:r>
          <a:endParaRPr lang="en-US" sz="2400" i="0" u="sng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40BEED7B-83DA-4237-81A1-91FE9B8457D3}" type="parTrans" cxnId="{FCA1C610-01B2-4D14-86E9-75D442BBBC69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801628F0-23DF-40ED-80FB-D6A4F44B3F57}" type="sibTrans" cxnId="{FCA1C610-01B2-4D14-86E9-75D442BBBC69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BD592682-16FA-4F17-892A-B7D7A716F816}">
      <dgm:prSet phldrT="[Text]" custT="1"/>
      <dgm:spPr/>
      <dgm:t>
        <a:bodyPr/>
        <a:lstStyle/>
        <a:p>
          <a:pPr rtl="1"/>
          <a:r>
            <a:rPr lang="fa-IR" sz="2800" dirty="0">
              <a:cs typeface="B Lotus" panose="00000400000000000000" pitchFamily="2" charset="-78"/>
            </a:rPr>
            <a:t>2</a:t>
          </a:r>
          <a:endParaRPr lang="en-US" sz="2800" dirty="0">
            <a:cs typeface="B Lotus" panose="00000400000000000000" pitchFamily="2" charset="-78"/>
          </a:endParaRPr>
        </a:p>
      </dgm:t>
    </dgm:pt>
    <dgm:pt modelId="{2F004C12-911C-4A6C-821D-A0438990469F}" type="parTrans" cxnId="{1006D030-61FA-469D-94F9-88616FF0B2C2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66C9DBD8-49F6-4EE4-B748-384AAFBE797D}" type="sibTrans" cxnId="{1006D030-61FA-469D-94F9-88616FF0B2C2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7355A8C1-16E7-426F-B45A-DDEAEC70A59E}">
      <dgm:prSet phldrT="[Text]" custT="1"/>
      <dgm:spPr/>
      <dgm:t>
        <a:bodyPr/>
        <a:lstStyle/>
        <a:p>
          <a:pPr rtl="1"/>
          <a:r>
            <a:rPr lang="ar-SA" sz="2400">
              <a:effectLst/>
              <a:latin typeface="+mn-lt"/>
              <a:ea typeface="+mn-ea"/>
              <a:cs typeface="B Lotus" panose="00000400000000000000" pitchFamily="2" charset="-78"/>
            </a:rPr>
            <a:t>ارتقاء جایگاه اقتصادی منظومه</a:t>
          </a:r>
          <a:r>
            <a:rPr lang="fa-IR" sz="2400">
              <a:effectLst/>
              <a:latin typeface="+mn-lt"/>
              <a:ea typeface="+mn-ea"/>
              <a:cs typeface="B Lotus" panose="00000400000000000000" pitchFamily="2" charset="-78"/>
            </a:rPr>
            <a:t> ها</a:t>
          </a:r>
          <a:r>
            <a:rPr lang="ar-SA" sz="2400">
              <a:effectLst/>
              <a:latin typeface="+mn-lt"/>
              <a:ea typeface="+mn-ea"/>
              <a:cs typeface="B Lotus" panose="00000400000000000000" pitchFamily="2" charset="-78"/>
            </a:rPr>
            <a:t> از طریق ایجاد و تقویت زمینه های فعالیت جدید و سازگار با توسعه پایدار منظومه</a:t>
          </a:r>
          <a:endParaRPr lang="en-US" sz="2400" dirty="0">
            <a:cs typeface="B Lotus" panose="00000400000000000000" pitchFamily="2" charset="-78"/>
          </a:endParaRPr>
        </a:p>
      </dgm:t>
    </dgm:pt>
    <dgm:pt modelId="{0C089841-3665-449C-84F9-A787FEC9DFEB}" type="parTrans" cxnId="{585B272F-712F-4189-8004-2C8772B6F0F9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301EABB0-1E0C-43E2-BC8F-D224CEE2D72A}" type="sibTrans" cxnId="{585B272F-712F-4189-8004-2C8772B6F0F9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2A72DA42-F3BC-4F93-89A0-0F7DCC6577FE}">
      <dgm:prSet phldrT="[Text]" custT="1"/>
      <dgm:spPr/>
      <dgm:t>
        <a:bodyPr/>
        <a:lstStyle/>
        <a:p>
          <a:pPr rtl="1"/>
          <a:r>
            <a:rPr lang="fa-IR" sz="2800" dirty="0">
              <a:cs typeface="B Lotus" panose="00000400000000000000" pitchFamily="2" charset="-78"/>
            </a:rPr>
            <a:t>3</a:t>
          </a:r>
          <a:endParaRPr lang="en-US" sz="2800" dirty="0">
            <a:cs typeface="B Lotus" panose="00000400000000000000" pitchFamily="2" charset="-78"/>
          </a:endParaRPr>
        </a:p>
      </dgm:t>
    </dgm:pt>
    <dgm:pt modelId="{38405DFD-B2E8-40BF-83AB-8B061F9EE285}" type="parTrans" cxnId="{CE4AC1E8-63FC-4C72-A11F-5A0F8879DFEE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1423CB19-42D6-4771-B310-5EB7EEB5CC5B}" type="sibTrans" cxnId="{CE4AC1E8-63FC-4C72-A11F-5A0F8879DFEE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E9B1F34C-7A4E-496B-BD6A-2AC9D69145B5}">
      <dgm:prSet phldrT="[Text]" custT="1"/>
      <dgm:spPr/>
      <dgm:t>
        <a:bodyPr/>
        <a:lstStyle/>
        <a:p>
          <a:pPr rtl="1"/>
          <a:r>
            <a:rPr lang="ar-SA" sz="2400" u="sng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ارتقاء شاخص های اجتماعی – فرهنگی و کالبدی (زیرساختی – زیربنایی)</a:t>
          </a:r>
          <a:endParaRPr lang="en-US" sz="2400" u="sng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D8140254-608E-4CED-A205-3A8CEAE271B7}" type="parTrans" cxnId="{DC1F7F6D-25FC-4BCC-8A23-96AA2D6E9CB2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2F871487-C340-4306-8FFA-76546F06CDDB}" type="sibTrans" cxnId="{DC1F7F6D-25FC-4BCC-8A23-96AA2D6E9CB2}">
      <dgm:prSet/>
      <dgm:spPr/>
      <dgm:t>
        <a:bodyPr/>
        <a:lstStyle/>
        <a:p>
          <a:pPr rtl="1"/>
          <a:endParaRPr lang="en-US" sz="3200">
            <a:cs typeface="B Lotus" panose="00000400000000000000" pitchFamily="2" charset="-78"/>
          </a:endParaRPr>
        </a:p>
      </dgm:t>
    </dgm:pt>
    <dgm:pt modelId="{C19DDE59-8352-4DAA-981F-3521B7099425}">
      <dgm:prSet custT="1"/>
      <dgm:spPr/>
      <dgm:t>
        <a:bodyPr/>
        <a:lstStyle/>
        <a:p>
          <a:r>
            <a:rPr lang="fa-IR" sz="2800" dirty="0">
              <a:cs typeface="B Lotus" panose="00000400000000000000" pitchFamily="2" charset="-78"/>
            </a:rPr>
            <a:t>4</a:t>
          </a:r>
          <a:endParaRPr lang="en-US" sz="2800" dirty="0">
            <a:cs typeface="B Lotus" panose="00000400000000000000" pitchFamily="2" charset="-78"/>
          </a:endParaRPr>
        </a:p>
      </dgm:t>
    </dgm:pt>
    <dgm:pt modelId="{D2C73867-924D-4E71-9D2F-9EF8BA65A292}" type="parTrans" cxnId="{3AF52810-0684-4DE9-883F-DFDDCB6EF550}">
      <dgm:prSet/>
      <dgm:spPr/>
      <dgm:t>
        <a:bodyPr/>
        <a:lstStyle/>
        <a:p>
          <a:endParaRPr lang="en-US" sz="3200">
            <a:cs typeface="B Lotus" panose="00000400000000000000" pitchFamily="2" charset="-78"/>
          </a:endParaRPr>
        </a:p>
      </dgm:t>
    </dgm:pt>
    <dgm:pt modelId="{2D4D847B-120A-4A5D-A16F-BE8AB0B093FE}" type="sibTrans" cxnId="{3AF52810-0684-4DE9-883F-DFDDCB6EF550}">
      <dgm:prSet/>
      <dgm:spPr/>
      <dgm:t>
        <a:bodyPr/>
        <a:lstStyle/>
        <a:p>
          <a:endParaRPr lang="en-US" sz="3200">
            <a:cs typeface="B Lotus" panose="00000400000000000000" pitchFamily="2" charset="-78"/>
          </a:endParaRPr>
        </a:p>
      </dgm:t>
    </dgm:pt>
    <dgm:pt modelId="{0D8254CE-4DE0-4EF7-A50A-9B316BBD0A51}">
      <dgm:prSet custT="1"/>
      <dgm:spPr/>
      <dgm:t>
        <a:bodyPr/>
        <a:lstStyle/>
        <a:p>
          <a:pPr rtl="1"/>
          <a:r>
            <a:rPr lang="fa-IR" sz="2400" dirty="0">
              <a:effectLst/>
              <a:latin typeface="+mn-lt"/>
              <a:ea typeface="+mn-ea"/>
              <a:cs typeface="B Lotus" panose="00000400000000000000" pitchFamily="2" charset="-78"/>
            </a:rPr>
            <a:t>توسعه مکانی – فضایی سکونتگاه ها و فعالیت های منظومه ها</a:t>
          </a:r>
          <a:endParaRPr lang="en-US" sz="2400" dirty="0">
            <a:cs typeface="B Lotus" panose="00000400000000000000" pitchFamily="2" charset="-78"/>
          </a:endParaRPr>
        </a:p>
      </dgm:t>
    </dgm:pt>
    <dgm:pt modelId="{AF04CB0C-3FB4-4D7F-9D32-B3C11707211A}" type="parTrans" cxnId="{AD1F9E94-5FEA-4B4E-8FB3-4E6E0AAABB6D}">
      <dgm:prSet/>
      <dgm:spPr/>
      <dgm:t>
        <a:bodyPr/>
        <a:lstStyle/>
        <a:p>
          <a:endParaRPr lang="en-US" sz="3200">
            <a:cs typeface="B Lotus" panose="00000400000000000000" pitchFamily="2" charset="-78"/>
          </a:endParaRPr>
        </a:p>
      </dgm:t>
    </dgm:pt>
    <dgm:pt modelId="{AC93C14D-29FE-43A2-996A-86AE71655454}" type="sibTrans" cxnId="{AD1F9E94-5FEA-4B4E-8FB3-4E6E0AAABB6D}">
      <dgm:prSet/>
      <dgm:spPr/>
      <dgm:t>
        <a:bodyPr/>
        <a:lstStyle/>
        <a:p>
          <a:endParaRPr lang="en-US" sz="3200">
            <a:cs typeface="B Lotus" panose="00000400000000000000" pitchFamily="2" charset="-78"/>
          </a:endParaRPr>
        </a:p>
      </dgm:t>
    </dgm:pt>
    <dgm:pt modelId="{71706E11-8993-4AC4-B28B-26A12F167FE7}">
      <dgm:prSet custT="1"/>
      <dgm:spPr/>
      <dgm:t>
        <a:bodyPr/>
        <a:lstStyle/>
        <a:p>
          <a:r>
            <a:rPr lang="fa-IR" sz="1800" dirty="0">
              <a:cs typeface="B Lotus" panose="00000400000000000000" pitchFamily="2" charset="-78"/>
            </a:rPr>
            <a:t>5</a:t>
          </a:r>
          <a:endParaRPr lang="en-US" sz="1800" dirty="0">
            <a:cs typeface="B Lotus" panose="00000400000000000000" pitchFamily="2" charset="-78"/>
          </a:endParaRPr>
        </a:p>
      </dgm:t>
    </dgm:pt>
    <dgm:pt modelId="{1AC270AC-C54E-4AD5-87B1-620D5CA0B3C8}" type="parTrans" cxnId="{7093AB35-0C09-4D6E-BB2C-2CE868F17B50}">
      <dgm:prSet/>
      <dgm:spPr/>
      <dgm:t>
        <a:bodyPr/>
        <a:lstStyle/>
        <a:p>
          <a:endParaRPr lang="en-US" sz="2400">
            <a:cs typeface="B Lotus" panose="00000400000000000000" pitchFamily="2" charset="-78"/>
          </a:endParaRPr>
        </a:p>
      </dgm:t>
    </dgm:pt>
    <dgm:pt modelId="{3294A34E-F83C-4E5B-B155-076DC35704BF}" type="sibTrans" cxnId="{7093AB35-0C09-4D6E-BB2C-2CE868F17B50}">
      <dgm:prSet/>
      <dgm:spPr/>
      <dgm:t>
        <a:bodyPr/>
        <a:lstStyle/>
        <a:p>
          <a:endParaRPr lang="en-US" sz="2400">
            <a:cs typeface="B Lotus" panose="00000400000000000000" pitchFamily="2" charset="-78"/>
          </a:endParaRPr>
        </a:p>
      </dgm:t>
    </dgm:pt>
    <dgm:pt modelId="{E42D51EB-D076-45F5-B7DC-F4D48ED4C992}">
      <dgm:prSet custT="1"/>
      <dgm:spPr/>
      <dgm:t>
        <a:bodyPr/>
        <a:lstStyle/>
        <a:p>
          <a:pPr rtl="1"/>
          <a:r>
            <a:rPr lang="ar-SA" sz="2000">
              <a:effectLst/>
              <a:latin typeface="+mn-lt"/>
              <a:ea typeface="+mn-ea"/>
              <a:cs typeface="B Lotus" panose="00000400000000000000" pitchFamily="2" charset="-78"/>
            </a:rPr>
            <a:t>نهادسازی و تفویض اختیار به جوامع مدنی محلی در مشارکت و اجرای برنامه¬ها ( توسعه حکمروایی محلی )</a:t>
          </a:r>
          <a:endParaRPr lang="en-US" sz="2000">
            <a:cs typeface="B Lotus" panose="00000400000000000000" pitchFamily="2" charset="-78"/>
          </a:endParaRPr>
        </a:p>
      </dgm:t>
    </dgm:pt>
    <dgm:pt modelId="{1F7E1643-7E1F-4B65-A8D8-40E93EC82811}" type="parTrans" cxnId="{AD0AC491-86C1-473B-8F9C-BACDF9AC3046}">
      <dgm:prSet/>
      <dgm:spPr/>
      <dgm:t>
        <a:bodyPr/>
        <a:lstStyle/>
        <a:p>
          <a:endParaRPr lang="en-US" sz="2400">
            <a:cs typeface="B Lotus" panose="00000400000000000000" pitchFamily="2" charset="-78"/>
          </a:endParaRPr>
        </a:p>
      </dgm:t>
    </dgm:pt>
    <dgm:pt modelId="{161991AC-53C8-44AA-98B9-F9BDECE917F6}" type="sibTrans" cxnId="{AD0AC491-86C1-473B-8F9C-BACDF9AC3046}">
      <dgm:prSet/>
      <dgm:spPr/>
      <dgm:t>
        <a:bodyPr/>
        <a:lstStyle/>
        <a:p>
          <a:endParaRPr lang="en-US" sz="2400">
            <a:cs typeface="B Lotus" panose="00000400000000000000" pitchFamily="2" charset="-78"/>
          </a:endParaRPr>
        </a:p>
      </dgm:t>
    </dgm:pt>
    <dgm:pt modelId="{E2C8AE8F-D3A2-44DE-8E25-28354FA2ED49}" type="pres">
      <dgm:prSet presAssocID="{BDC2BBAE-B4DA-437C-B73F-FE5D5EB96CFA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A70A3993-01CB-42B6-8361-838C192A21F3}" type="pres">
      <dgm:prSet presAssocID="{D810309D-238D-4B71-BF6A-A159D1C8BB08}" presName="composite" presStyleCnt="0"/>
      <dgm:spPr/>
    </dgm:pt>
    <dgm:pt modelId="{526C992B-BF31-4262-A719-36A44F2F5D97}" type="pres">
      <dgm:prSet presAssocID="{D810309D-238D-4B71-BF6A-A159D1C8BB0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7EB7DEE-A37D-48A8-B9F1-F7E4A996F091}" type="pres">
      <dgm:prSet presAssocID="{D810309D-238D-4B71-BF6A-A159D1C8BB08}" presName="descendantText" presStyleLbl="alignAcc1" presStyleIdx="0" presStyleCnt="5">
        <dgm:presLayoutVars>
          <dgm:bulletEnabled val="1"/>
        </dgm:presLayoutVars>
      </dgm:prSet>
      <dgm:spPr/>
    </dgm:pt>
    <dgm:pt modelId="{B3859B7B-87C2-4CD4-8871-75CF8336C6B7}" type="pres">
      <dgm:prSet presAssocID="{7F7A3F55-0A75-4B25-B228-3ACE617C8D35}" presName="sp" presStyleCnt="0"/>
      <dgm:spPr/>
    </dgm:pt>
    <dgm:pt modelId="{087968D8-6F27-45E8-B789-C93EE71D367E}" type="pres">
      <dgm:prSet presAssocID="{BD592682-16FA-4F17-892A-B7D7A716F816}" presName="composite" presStyleCnt="0"/>
      <dgm:spPr/>
    </dgm:pt>
    <dgm:pt modelId="{2ECCF494-01DE-41F4-BDB4-FD64A60C8FAC}" type="pres">
      <dgm:prSet presAssocID="{BD592682-16FA-4F17-892A-B7D7A716F81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8BE6665F-9379-4FE3-AFC9-F4175CE26D2D}" type="pres">
      <dgm:prSet presAssocID="{BD592682-16FA-4F17-892A-B7D7A716F816}" presName="descendantText" presStyleLbl="alignAcc1" presStyleIdx="1" presStyleCnt="5">
        <dgm:presLayoutVars>
          <dgm:bulletEnabled val="1"/>
        </dgm:presLayoutVars>
      </dgm:prSet>
      <dgm:spPr/>
    </dgm:pt>
    <dgm:pt modelId="{5A52231A-C370-4C7D-B140-E73DEB87B1ED}" type="pres">
      <dgm:prSet presAssocID="{66C9DBD8-49F6-4EE4-B748-384AAFBE797D}" presName="sp" presStyleCnt="0"/>
      <dgm:spPr/>
    </dgm:pt>
    <dgm:pt modelId="{D46EAC81-AFA1-4245-A1B4-6F3B3D679429}" type="pres">
      <dgm:prSet presAssocID="{2A72DA42-F3BC-4F93-89A0-0F7DCC6577FE}" presName="composite" presStyleCnt="0"/>
      <dgm:spPr/>
    </dgm:pt>
    <dgm:pt modelId="{32C81912-F305-47B5-B10B-015F158D276A}" type="pres">
      <dgm:prSet presAssocID="{2A72DA42-F3BC-4F93-89A0-0F7DCC6577F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68FE7C2-E2AB-4E26-86C2-EB1C6146F060}" type="pres">
      <dgm:prSet presAssocID="{2A72DA42-F3BC-4F93-89A0-0F7DCC6577FE}" presName="descendantText" presStyleLbl="alignAcc1" presStyleIdx="2" presStyleCnt="5">
        <dgm:presLayoutVars>
          <dgm:bulletEnabled val="1"/>
        </dgm:presLayoutVars>
      </dgm:prSet>
      <dgm:spPr/>
    </dgm:pt>
    <dgm:pt modelId="{2ABC9956-E3D4-4DC5-B0C0-ADBB195B56E8}" type="pres">
      <dgm:prSet presAssocID="{1423CB19-42D6-4771-B310-5EB7EEB5CC5B}" presName="sp" presStyleCnt="0"/>
      <dgm:spPr/>
    </dgm:pt>
    <dgm:pt modelId="{C3A3F278-2100-4FAE-ACE9-1B7875234317}" type="pres">
      <dgm:prSet presAssocID="{C19DDE59-8352-4DAA-981F-3521B7099425}" presName="composite" presStyleCnt="0"/>
      <dgm:spPr/>
    </dgm:pt>
    <dgm:pt modelId="{99D8FD36-4689-4111-A1B6-7363A3AC5CD3}" type="pres">
      <dgm:prSet presAssocID="{C19DDE59-8352-4DAA-981F-3521B70994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5E93998-5074-40DC-A37A-201D355970B6}" type="pres">
      <dgm:prSet presAssocID="{C19DDE59-8352-4DAA-981F-3521B7099425}" presName="descendantText" presStyleLbl="alignAcc1" presStyleIdx="3" presStyleCnt="5" custLinFactNeighborX="967" custLinFactNeighborY="1735">
        <dgm:presLayoutVars>
          <dgm:bulletEnabled val="1"/>
        </dgm:presLayoutVars>
      </dgm:prSet>
      <dgm:spPr/>
    </dgm:pt>
    <dgm:pt modelId="{B5B77836-B5D2-4620-BDD2-FF4C51E65D9E}" type="pres">
      <dgm:prSet presAssocID="{2D4D847B-120A-4A5D-A16F-BE8AB0B093FE}" presName="sp" presStyleCnt="0"/>
      <dgm:spPr/>
    </dgm:pt>
    <dgm:pt modelId="{394745F1-90BC-4BB7-904C-810A588226BD}" type="pres">
      <dgm:prSet presAssocID="{71706E11-8993-4AC4-B28B-26A12F167FE7}" presName="composite" presStyleCnt="0"/>
      <dgm:spPr/>
    </dgm:pt>
    <dgm:pt modelId="{FE53591A-48DB-4E36-83C4-D72DA5CF34DE}" type="pres">
      <dgm:prSet presAssocID="{71706E11-8993-4AC4-B28B-26A12F167FE7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122884D-CEBC-4CAB-A805-79540D6F72EB}" type="pres">
      <dgm:prSet presAssocID="{71706E11-8993-4AC4-B28B-26A12F167FE7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D16BA0D-2994-4D89-9B03-1171D4B81C1D}" srcId="{BDC2BBAE-B4DA-437C-B73F-FE5D5EB96CFA}" destId="{D810309D-238D-4B71-BF6A-A159D1C8BB08}" srcOrd="0" destOrd="0" parTransId="{548014E6-F4F1-43BF-B609-5C06AE73BF0F}" sibTransId="{7F7A3F55-0A75-4B25-B228-3ACE617C8D35}"/>
    <dgm:cxn modelId="{3AF52810-0684-4DE9-883F-DFDDCB6EF550}" srcId="{BDC2BBAE-B4DA-437C-B73F-FE5D5EB96CFA}" destId="{C19DDE59-8352-4DAA-981F-3521B7099425}" srcOrd="3" destOrd="0" parTransId="{D2C73867-924D-4E71-9D2F-9EF8BA65A292}" sibTransId="{2D4D847B-120A-4A5D-A16F-BE8AB0B093FE}"/>
    <dgm:cxn modelId="{FCA1C610-01B2-4D14-86E9-75D442BBBC69}" srcId="{D810309D-238D-4B71-BF6A-A159D1C8BB08}" destId="{189F001C-A752-4B79-9E8D-2933F345BCEE}" srcOrd="0" destOrd="0" parTransId="{40BEED7B-83DA-4237-81A1-91FE9B8457D3}" sibTransId="{801628F0-23DF-40ED-80FB-D6A4F44B3F57}"/>
    <dgm:cxn modelId="{E45EEE26-DD1A-4362-8F9A-5FDC7CC242B1}" type="presOf" srcId="{0D8254CE-4DE0-4EF7-A50A-9B316BBD0A51}" destId="{75E93998-5074-40DC-A37A-201D355970B6}" srcOrd="0" destOrd="0" presId="urn:microsoft.com/office/officeart/2005/8/layout/chevron2"/>
    <dgm:cxn modelId="{054E8D2C-C085-4E69-8C13-1D106D3F4238}" type="presOf" srcId="{BD592682-16FA-4F17-892A-B7D7A716F816}" destId="{2ECCF494-01DE-41F4-BDB4-FD64A60C8FAC}" srcOrd="0" destOrd="0" presId="urn:microsoft.com/office/officeart/2005/8/layout/chevron2"/>
    <dgm:cxn modelId="{D121062D-D566-428F-9851-FE3938D04639}" type="presOf" srcId="{E9B1F34C-7A4E-496B-BD6A-2AC9D69145B5}" destId="{168FE7C2-E2AB-4E26-86C2-EB1C6146F060}" srcOrd="0" destOrd="0" presId="urn:microsoft.com/office/officeart/2005/8/layout/chevron2"/>
    <dgm:cxn modelId="{585B272F-712F-4189-8004-2C8772B6F0F9}" srcId="{BD592682-16FA-4F17-892A-B7D7A716F816}" destId="{7355A8C1-16E7-426F-B45A-DDEAEC70A59E}" srcOrd="0" destOrd="0" parTransId="{0C089841-3665-449C-84F9-A787FEC9DFEB}" sibTransId="{301EABB0-1E0C-43E2-BC8F-D224CEE2D72A}"/>
    <dgm:cxn modelId="{1006D030-61FA-469D-94F9-88616FF0B2C2}" srcId="{BDC2BBAE-B4DA-437C-B73F-FE5D5EB96CFA}" destId="{BD592682-16FA-4F17-892A-B7D7A716F816}" srcOrd="1" destOrd="0" parTransId="{2F004C12-911C-4A6C-821D-A0438990469F}" sibTransId="{66C9DBD8-49F6-4EE4-B748-384AAFBE797D}"/>
    <dgm:cxn modelId="{7093AB35-0C09-4D6E-BB2C-2CE868F17B50}" srcId="{BDC2BBAE-B4DA-437C-B73F-FE5D5EB96CFA}" destId="{71706E11-8993-4AC4-B28B-26A12F167FE7}" srcOrd="4" destOrd="0" parTransId="{1AC270AC-C54E-4AD5-87B1-620D5CA0B3C8}" sibTransId="{3294A34E-F83C-4E5B-B155-076DC35704BF}"/>
    <dgm:cxn modelId="{60D8543E-1889-4798-A221-481815A74B75}" type="presOf" srcId="{E42D51EB-D076-45F5-B7DC-F4D48ED4C992}" destId="{E122884D-CEBC-4CAB-A805-79540D6F72EB}" srcOrd="0" destOrd="0" presId="urn:microsoft.com/office/officeart/2005/8/layout/chevron2"/>
    <dgm:cxn modelId="{C6ABF960-3E00-48B7-AEE8-609C5FA7ABAA}" type="presOf" srcId="{189F001C-A752-4B79-9E8D-2933F345BCEE}" destId="{47EB7DEE-A37D-48A8-B9F1-F7E4A996F091}" srcOrd="0" destOrd="0" presId="urn:microsoft.com/office/officeart/2005/8/layout/chevron2"/>
    <dgm:cxn modelId="{A142CE62-3052-41F8-9A24-29E30F65E48C}" type="presOf" srcId="{71706E11-8993-4AC4-B28B-26A12F167FE7}" destId="{FE53591A-48DB-4E36-83C4-D72DA5CF34DE}" srcOrd="0" destOrd="0" presId="urn:microsoft.com/office/officeart/2005/8/layout/chevron2"/>
    <dgm:cxn modelId="{DC1F7F6D-25FC-4BCC-8A23-96AA2D6E9CB2}" srcId="{2A72DA42-F3BC-4F93-89A0-0F7DCC6577FE}" destId="{E9B1F34C-7A4E-496B-BD6A-2AC9D69145B5}" srcOrd="0" destOrd="0" parTransId="{D8140254-608E-4CED-A205-3A8CEAE271B7}" sibTransId="{2F871487-C340-4306-8FFA-76546F06CDDB}"/>
    <dgm:cxn modelId="{09682A76-B48B-477D-892D-8F3802D1D5EA}" type="presOf" srcId="{7355A8C1-16E7-426F-B45A-DDEAEC70A59E}" destId="{8BE6665F-9379-4FE3-AFC9-F4175CE26D2D}" srcOrd="0" destOrd="0" presId="urn:microsoft.com/office/officeart/2005/8/layout/chevron2"/>
    <dgm:cxn modelId="{A949445A-FC7D-4C66-9A75-2FF1AC1F818C}" type="presOf" srcId="{D810309D-238D-4B71-BF6A-A159D1C8BB08}" destId="{526C992B-BF31-4262-A719-36A44F2F5D97}" srcOrd="0" destOrd="0" presId="urn:microsoft.com/office/officeart/2005/8/layout/chevron2"/>
    <dgm:cxn modelId="{B2140F88-EBA1-4960-9BF7-FF6BBB848CAF}" type="presOf" srcId="{2A72DA42-F3BC-4F93-89A0-0F7DCC6577FE}" destId="{32C81912-F305-47B5-B10B-015F158D276A}" srcOrd="0" destOrd="0" presId="urn:microsoft.com/office/officeart/2005/8/layout/chevron2"/>
    <dgm:cxn modelId="{AD0AC491-86C1-473B-8F9C-BACDF9AC3046}" srcId="{71706E11-8993-4AC4-B28B-26A12F167FE7}" destId="{E42D51EB-D076-45F5-B7DC-F4D48ED4C992}" srcOrd="0" destOrd="0" parTransId="{1F7E1643-7E1F-4B65-A8D8-40E93EC82811}" sibTransId="{161991AC-53C8-44AA-98B9-F9BDECE917F6}"/>
    <dgm:cxn modelId="{AD1F9E94-5FEA-4B4E-8FB3-4E6E0AAABB6D}" srcId="{C19DDE59-8352-4DAA-981F-3521B7099425}" destId="{0D8254CE-4DE0-4EF7-A50A-9B316BBD0A51}" srcOrd="0" destOrd="0" parTransId="{AF04CB0C-3FB4-4D7F-9D32-B3C11707211A}" sibTransId="{AC93C14D-29FE-43A2-996A-86AE71655454}"/>
    <dgm:cxn modelId="{C082ABA3-1E07-4517-8E1E-DAD43C0840C5}" type="presOf" srcId="{C19DDE59-8352-4DAA-981F-3521B7099425}" destId="{99D8FD36-4689-4111-A1B6-7363A3AC5CD3}" srcOrd="0" destOrd="0" presId="urn:microsoft.com/office/officeart/2005/8/layout/chevron2"/>
    <dgm:cxn modelId="{F02244D0-AEC1-425B-8899-6AD1E9C30D54}" type="presOf" srcId="{BDC2BBAE-B4DA-437C-B73F-FE5D5EB96CFA}" destId="{E2C8AE8F-D3A2-44DE-8E25-28354FA2ED49}" srcOrd="0" destOrd="0" presId="urn:microsoft.com/office/officeart/2005/8/layout/chevron2"/>
    <dgm:cxn modelId="{CE4AC1E8-63FC-4C72-A11F-5A0F8879DFEE}" srcId="{BDC2BBAE-B4DA-437C-B73F-FE5D5EB96CFA}" destId="{2A72DA42-F3BC-4F93-89A0-0F7DCC6577FE}" srcOrd="2" destOrd="0" parTransId="{38405DFD-B2E8-40BF-83AB-8B061F9EE285}" sibTransId="{1423CB19-42D6-4771-B310-5EB7EEB5CC5B}"/>
    <dgm:cxn modelId="{29B5D778-0D54-44C0-B773-16BE857A0B87}" type="presParOf" srcId="{E2C8AE8F-D3A2-44DE-8E25-28354FA2ED49}" destId="{A70A3993-01CB-42B6-8361-838C192A21F3}" srcOrd="0" destOrd="0" presId="urn:microsoft.com/office/officeart/2005/8/layout/chevron2"/>
    <dgm:cxn modelId="{4A6B9D81-EF22-4C5D-94F5-0FF26B49F91A}" type="presParOf" srcId="{A70A3993-01CB-42B6-8361-838C192A21F3}" destId="{526C992B-BF31-4262-A719-36A44F2F5D97}" srcOrd="0" destOrd="0" presId="urn:microsoft.com/office/officeart/2005/8/layout/chevron2"/>
    <dgm:cxn modelId="{3A981ECE-5C9A-4FD7-B4F6-FA7B502AAFC4}" type="presParOf" srcId="{A70A3993-01CB-42B6-8361-838C192A21F3}" destId="{47EB7DEE-A37D-48A8-B9F1-F7E4A996F091}" srcOrd="1" destOrd="0" presId="urn:microsoft.com/office/officeart/2005/8/layout/chevron2"/>
    <dgm:cxn modelId="{62EB5D4B-0BBB-49C6-BB28-BAF32C90B3AE}" type="presParOf" srcId="{E2C8AE8F-D3A2-44DE-8E25-28354FA2ED49}" destId="{B3859B7B-87C2-4CD4-8871-75CF8336C6B7}" srcOrd="1" destOrd="0" presId="urn:microsoft.com/office/officeart/2005/8/layout/chevron2"/>
    <dgm:cxn modelId="{EF0C96E9-C9D9-4CB5-B9B7-215B07F52854}" type="presParOf" srcId="{E2C8AE8F-D3A2-44DE-8E25-28354FA2ED49}" destId="{087968D8-6F27-45E8-B789-C93EE71D367E}" srcOrd="2" destOrd="0" presId="urn:microsoft.com/office/officeart/2005/8/layout/chevron2"/>
    <dgm:cxn modelId="{B2E7110C-A11C-484C-ACE3-5B81BEF8993B}" type="presParOf" srcId="{087968D8-6F27-45E8-B789-C93EE71D367E}" destId="{2ECCF494-01DE-41F4-BDB4-FD64A60C8FAC}" srcOrd="0" destOrd="0" presId="urn:microsoft.com/office/officeart/2005/8/layout/chevron2"/>
    <dgm:cxn modelId="{184B2616-EE0B-4CFE-9F82-7F4D63C1E3CF}" type="presParOf" srcId="{087968D8-6F27-45E8-B789-C93EE71D367E}" destId="{8BE6665F-9379-4FE3-AFC9-F4175CE26D2D}" srcOrd="1" destOrd="0" presId="urn:microsoft.com/office/officeart/2005/8/layout/chevron2"/>
    <dgm:cxn modelId="{59CF832A-E539-4E2B-8E0C-558FB814AA2D}" type="presParOf" srcId="{E2C8AE8F-D3A2-44DE-8E25-28354FA2ED49}" destId="{5A52231A-C370-4C7D-B140-E73DEB87B1ED}" srcOrd="3" destOrd="0" presId="urn:microsoft.com/office/officeart/2005/8/layout/chevron2"/>
    <dgm:cxn modelId="{1382A45E-629E-48B9-B5B8-A5C01440C626}" type="presParOf" srcId="{E2C8AE8F-D3A2-44DE-8E25-28354FA2ED49}" destId="{D46EAC81-AFA1-4245-A1B4-6F3B3D679429}" srcOrd="4" destOrd="0" presId="urn:microsoft.com/office/officeart/2005/8/layout/chevron2"/>
    <dgm:cxn modelId="{ABBCFA24-54C9-49CC-B278-86D01F04BFAB}" type="presParOf" srcId="{D46EAC81-AFA1-4245-A1B4-6F3B3D679429}" destId="{32C81912-F305-47B5-B10B-015F158D276A}" srcOrd="0" destOrd="0" presId="urn:microsoft.com/office/officeart/2005/8/layout/chevron2"/>
    <dgm:cxn modelId="{B5DB10CF-DA0C-4852-8AEA-153D21FC519E}" type="presParOf" srcId="{D46EAC81-AFA1-4245-A1B4-6F3B3D679429}" destId="{168FE7C2-E2AB-4E26-86C2-EB1C6146F060}" srcOrd="1" destOrd="0" presId="urn:microsoft.com/office/officeart/2005/8/layout/chevron2"/>
    <dgm:cxn modelId="{3103FA5A-0FE7-4D2F-AC78-55F308A928EB}" type="presParOf" srcId="{E2C8AE8F-D3A2-44DE-8E25-28354FA2ED49}" destId="{2ABC9956-E3D4-4DC5-B0C0-ADBB195B56E8}" srcOrd="5" destOrd="0" presId="urn:microsoft.com/office/officeart/2005/8/layout/chevron2"/>
    <dgm:cxn modelId="{96FC175F-CF6C-497E-A072-AA5FC7BDF6A0}" type="presParOf" srcId="{E2C8AE8F-D3A2-44DE-8E25-28354FA2ED49}" destId="{C3A3F278-2100-4FAE-ACE9-1B7875234317}" srcOrd="6" destOrd="0" presId="urn:microsoft.com/office/officeart/2005/8/layout/chevron2"/>
    <dgm:cxn modelId="{43CB742E-92B5-48FC-A454-A6086B49315F}" type="presParOf" srcId="{C3A3F278-2100-4FAE-ACE9-1B7875234317}" destId="{99D8FD36-4689-4111-A1B6-7363A3AC5CD3}" srcOrd="0" destOrd="0" presId="urn:microsoft.com/office/officeart/2005/8/layout/chevron2"/>
    <dgm:cxn modelId="{B45B0B6D-C18A-480E-875D-748E0F99B6C4}" type="presParOf" srcId="{C3A3F278-2100-4FAE-ACE9-1B7875234317}" destId="{75E93998-5074-40DC-A37A-201D355970B6}" srcOrd="1" destOrd="0" presId="urn:microsoft.com/office/officeart/2005/8/layout/chevron2"/>
    <dgm:cxn modelId="{08D5E5DD-6FE7-4545-92DE-64E4FF297011}" type="presParOf" srcId="{E2C8AE8F-D3A2-44DE-8E25-28354FA2ED49}" destId="{B5B77836-B5D2-4620-BDD2-FF4C51E65D9E}" srcOrd="7" destOrd="0" presId="urn:microsoft.com/office/officeart/2005/8/layout/chevron2"/>
    <dgm:cxn modelId="{C4BD3CFC-F9E0-4586-B5AC-299366A6C5B8}" type="presParOf" srcId="{E2C8AE8F-D3A2-44DE-8E25-28354FA2ED49}" destId="{394745F1-90BC-4BB7-904C-810A588226BD}" srcOrd="8" destOrd="0" presId="urn:microsoft.com/office/officeart/2005/8/layout/chevron2"/>
    <dgm:cxn modelId="{FC28DA94-106C-4386-93AE-717BE314A4A5}" type="presParOf" srcId="{394745F1-90BC-4BB7-904C-810A588226BD}" destId="{FE53591A-48DB-4E36-83C4-D72DA5CF34DE}" srcOrd="0" destOrd="0" presId="urn:microsoft.com/office/officeart/2005/8/layout/chevron2"/>
    <dgm:cxn modelId="{1EAE8104-52C1-463D-BC27-34580C101F3B}" type="presParOf" srcId="{394745F1-90BC-4BB7-904C-810A588226BD}" destId="{E122884D-CEBC-4CAB-A805-79540D6F72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C2BBAE-B4DA-437C-B73F-FE5D5EB96CF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10309D-238D-4B71-BF6A-A159D1C8BB08}">
      <dgm:prSet phldrT="[Text]" custT="1"/>
      <dgm:spPr/>
      <dgm:t>
        <a:bodyPr/>
        <a:lstStyle/>
        <a:p>
          <a:pPr rtl="1"/>
          <a:r>
            <a:rPr lang="fa-IR" sz="1800" dirty="0">
              <a:cs typeface="B Lotus" panose="00000400000000000000" pitchFamily="2" charset="-78"/>
            </a:rPr>
            <a:t>6</a:t>
          </a:r>
          <a:endParaRPr lang="en-US" sz="1800" dirty="0">
            <a:cs typeface="B Lotus" panose="00000400000000000000" pitchFamily="2" charset="-78"/>
          </a:endParaRPr>
        </a:p>
      </dgm:t>
    </dgm:pt>
    <dgm:pt modelId="{548014E6-F4F1-43BF-B609-5C06AE73BF0F}" type="parTrans" cxnId="{9D16BA0D-2994-4D89-9B03-1171D4B81C1D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7F7A3F55-0A75-4B25-B228-3ACE617C8D35}" type="sibTrans" cxnId="{9D16BA0D-2994-4D89-9B03-1171D4B81C1D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189F001C-A752-4B79-9E8D-2933F345BCEE}">
      <dgm:prSet phldrT="[Text]" custT="1"/>
      <dgm:spPr/>
      <dgm:t>
        <a:bodyPr/>
        <a:lstStyle/>
        <a:p>
          <a:pPr rtl="1"/>
          <a:r>
            <a:rPr lang="ar-SA" sz="1800" b="1" u="sng" dirty="0">
              <a:solidFill>
                <a:srgbClr val="FF0000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افزایش تولید محصولات کشاورزی بر پایه منابع موجود</a:t>
          </a:r>
          <a:endParaRPr lang="en-US" sz="1800" b="1" u="sng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40BEED7B-83DA-4237-81A1-91FE9B8457D3}" type="parTrans" cxnId="{FCA1C610-01B2-4D14-86E9-75D442BBBC69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801628F0-23DF-40ED-80FB-D6A4F44B3F57}" type="sibTrans" cxnId="{FCA1C610-01B2-4D14-86E9-75D442BBBC69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BD592682-16FA-4F17-892A-B7D7A716F816}">
      <dgm:prSet phldrT="[Text]" custT="1"/>
      <dgm:spPr/>
      <dgm:t>
        <a:bodyPr/>
        <a:lstStyle/>
        <a:p>
          <a:pPr rtl="1"/>
          <a:r>
            <a:rPr lang="fa-IR" sz="1800" dirty="0">
              <a:cs typeface="B Lotus" panose="00000400000000000000" pitchFamily="2" charset="-78"/>
            </a:rPr>
            <a:t>7</a:t>
          </a:r>
          <a:endParaRPr lang="en-US" sz="1800" dirty="0">
            <a:cs typeface="B Lotus" panose="00000400000000000000" pitchFamily="2" charset="-78"/>
          </a:endParaRPr>
        </a:p>
      </dgm:t>
    </dgm:pt>
    <dgm:pt modelId="{2F004C12-911C-4A6C-821D-A0438990469F}" type="parTrans" cxnId="{1006D030-61FA-469D-94F9-88616FF0B2C2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66C9DBD8-49F6-4EE4-B748-384AAFBE797D}" type="sibTrans" cxnId="{1006D030-61FA-469D-94F9-88616FF0B2C2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7355A8C1-16E7-426F-B45A-DDEAEC70A59E}">
      <dgm:prSet phldrT="[Text]" custT="1"/>
      <dgm:spPr/>
      <dgm:t>
        <a:bodyPr/>
        <a:lstStyle/>
        <a:p>
          <a:pPr rtl="1"/>
          <a:r>
            <a:rPr lang="ar-SA" sz="1800" b="1" u="sng" dirty="0">
              <a:solidFill>
                <a:srgbClr val="FF0000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ارتقاء شاخص های صرفه جویی و بهره وری از منابع آب</a:t>
          </a:r>
          <a:endParaRPr lang="en-US" sz="1800" b="1" u="sng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0C089841-3665-449C-84F9-A787FEC9DFEB}" type="parTrans" cxnId="{585B272F-712F-4189-8004-2C8772B6F0F9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301EABB0-1E0C-43E2-BC8F-D224CEE2D72A}" type="sibTrans" cxnId="{585B272F-712F-4189-8004-2C8772B6F0F9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2A72DA42-F3BC-4F93-89A0-0F7DCC6577FE}">
      <dgm:prSet phldrT="[Text]" custT="1"/>
      <dgm:spPr/>
      <dgm:t>
        <a:bodyPr/>
        <a:lstStyle/>
        <a:p>
          <a:pPr rtl="1"/>
          <a:r>
            <a:rPr lang="fa-IR" sz="1800" dirty="0">
              <a:cs typeface="B Lotus" panose="00000400000000000000" pitchFamily="2" charset="-78"/>
            </a:rPr>
            <a:t>8</a:t>
          </a:r>
          <a:endParaRPr lang="en-US" sz="1800" dirty="0">
            <a:cs typeface="B Lotus" panose="00000400000000000000" pitchFamily="2" charset="-78"/>
          </a:endParaRPr>
        </a:p>
      </dgm:t>
    </dgm:pt>
    <dgm:pt modelId="{38405DFD-B2E8-40BF-83AB-8B061F9EE285}" type="parTrans" cxnId="{CE4AC1E8-63FC-4C72-A11F-5A0F8879DFEE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1423CB19-42D6-4771-B310-5EB7EEB5CC5B}" type="sibTrans" cxnId="{CE4AC1E8-63FC-4C72-A11F-5A0F8879DFEE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E9B1F34C-7A4E-496B-BD6A-2AC9D69145B5}">
      <dgm:prSet phldrT="[Text]" custT="1"/>
      <dgm:spPr/>
      <dgm:t>
        <a:bodyPr/>
        <a:lstStyle/>
        <a:p>
          <a:pPr rtl="1"/>
          <a:r>
            <a:rPr lang="ar-SA" sz="1800" b="1" u="sng" dirty="0">
              <a:solidFill>
                <a:srgbClr val="FF0000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توسعه</a:t>
          </a:r>
          <a:r>
            <a:rPr lang="ar-SA" sz="1800" dirty="0">
              <a:solidFill>
                <a:schemeClr val="dk1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 </a:t>
          </a:r>
          <a:r>
            <a:rPr lang="ar-SA" sz="1800" b="1" u="sng" dirty="0">
              <a:solidFill>
                <a:srgbClr val="FF0000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و بهبود زیرساخت های اقتصادی وابسته به بخش کشاورزی و گردشگری</a:t>
          </a:r>
          <a:endParaRPr lang="en-US" sz="1800" b="1" u="sng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D8140254-608E-4CED-A205-3A8CEAE271B7}" type="parTrans" cxnId="{DC1F7F6D-25FC-4BCC-8A23-96AA2D6E9CB2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2F871487-C340-4306-8FFA-76546F06CDDB}" type="sibTrans" cxnId="{DC1F7F6D-25FC-4BCC-8A23-96AA2D6E9CB2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71706E11-8993-4AC4-B28B-26A12F167FE7}">
      <dgm:prSet custT="1"/>
      <dgm:spPr/>
      <dgm:t>
        <a:bodyPr/>
        <a:lstStyle/>
        <a:p>
          <a:r>
            <a:rPr lang="fa-IR" sz="1800" dirty="0">
              <a:cs typeface="B Lotus" panose="00000400000000000000" pitchFamily="2" charset="-78"/>
            </a:rPr>
            <a:t>10</a:t>
          </a:r>
          <a:endParaRPr lang="en-US" sz="1800" dirty="0">
            <a:cs typeface="B Lotus" panose="00000400000000000000" pitchFamily="2" charset="-78"/>
          </a:endParaRPr>
        </a:p>
      </dgm:t>
    </dgm:pt>
    <dgm:pt modelId="{3294A34E-F83C-4E5B-B155-076DC35704BF}" type="sibTrans" cxnId="{7093AB35-0C09-4D6E-BB2C-2CE868F17B50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1AC270AC-C54E-4AD5-87B1-620D5CA0B3C8}" type="parTrans" cxnId="{7093AB35-0C09-4D6E-BB2C-2CE868F17B50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E42D51EB-D076-45F5-B7DC-F4D48ED4C992}">
      <dgm:prSet custT="1"/>
      <dgm:spPr/>
      <dgm:t>
        <a:bodyPr/>
        <a:lstStyle/>
        <a:p>
          <a:pPr rtl="1"/>
          <a:r>
            <a:rPr lang="ar-SA" sz="1800" dirty="0">
              <a:solidFill>
                <a:schemeClr val="dk1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بهره برداری از ظرفیت ها و پتانسیل های اقتصادی بخش ( گردشگری، کشاورزی، دامداری، صنایع دستی و ... ) در فرآیند توسعه پایدار منظومه</a:t>
          </a:r>
          <a:endParaRPr lang="en-US" sz="1800" dirty="0">
            <a:cs typeface="B Lotus" panose="00000400000000000000" pitchFamily="2" charset="-78"/>
          </a:endParaRPr>
        </a:p>
      </dgm:t>
    </dgm:pt>
    <dgm:pt modelId="{161991AC-53C8-44AA-98B9-F9BDECE917F6}" type="sibTrans" cxnId="{AD0AC491-86C1-473B-8F9C-BACDF9AC3046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1F7E1643-7E1F-4B65-A8D8-40E93EC82811}" type="parTrans" cxnId="{AD0AC491-86C1-473B-8F9C-BACDF9AC3046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C19DDE59-8352-4DAA-981F-3521B7099425}">
      <dgm:prSet custT="1"/>
      <dgm:spPr/>
      <dgm:t>
        <a:bodyPr/>
        <a:lstStyle/>
        <a:p>
          <a:r>
            <a:rPr lang="fa-IR" sz="1800" dirty="0">
              <a:cs typeface="B Lotus" panose="00000400000000000000" pitchFamily="2" charset="-78"/>
            </a:rPr>
            <a:t>9</a:t>
          </a:r>
          <a:endParaRPr lang="en-US" sz="1800" dirty="0">
            <a:cs typeface="B Lotus" panose="00000400000000000000" pitchFamily="2" charset="-78"/>
          </a:endParaRPr>
        </a:p>
      </dgm:t>
    </dgm:pt>
    <dgm:pt modelId="{2D4D847B-120A-4A5D-A16F-BE8AB0B093FE}" type="sibTrans" cxnId="{3AF52810-0684-4DE9-883F-DFDDCB6EF550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D2C73867-924D-4E71-9D2F-9EF8BA65A292}" type="parTrans" cxnId="{3AF52810-0684-4DE9-883F-DFDDCB6EF550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0D8254CE-4DE0-4EF7-A50A-9B316BBD0A51}">
      <dgm:prSet custT="1"/>
      <dgm:spPr/>
      <dgm:t>
        <a:bodyPr/>
        <a:lstStyle/>
        <a:p>
          <a:pPr rtl="1"/>
          <a:r>
            <a:rPr lang="ar-SA" sz="1800" dirty="0">
              <a:solidFill>
                <a:schemeClr val="dk1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بهره برداری از ظرفیت ها و پتانسیل های محیطی – اکولوژیک در فرآیند توسعه پایدار منظومه</a:t>
          </a:r>
          <a:r>
            <a:rPr lang="fa-IR" sz="1800" dirty="0">
              <a:solidFill>
                <a:schemeClr val="dk1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 ها</a:t>
          </a:r>
          <a:endParaRPr lang="en-US" sz="1800" dirty="0">
            <a:cs typeface="B Lotus" panose="00000400000000000000" pitchFamily="2" charset="-78"/>
          </a:endParaRPr>
        </a:p>
      </dgm:t>
    </dgm:pt>
    <dgm:pt modelId="{AC93C14D-29FE-43A2-996A-86AE71655454}" type="sibTrans" cxnId="{AD1F9E94-5FEA-4B4E-8FB3-4E6E0AAABB6D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AF04CB0C-3FB4-4D7F-9D32-B3C11707211A}" type="parTrans" cxnId="{AD1F9E94-5FEA-4B4E-8FB3-4E6E0AAABB6D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E2C8AE8F-D3A2-44DE-8E25-28354FA2ED49}" type="pres">
      <dgm:prSet presAssocID="{BDC2BBAE-B4DA-437C-B73F-FE5D5EB96CFA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A70A3993-01CB-42B6-8361-838C192A21F3}" type="pres">
      <dgm:prSet presAssocID="{D810309D-238D-4B71-BF6A-A159D1C8BB08}" presName="composite" presStyleCnt="0"/>
      <dgm:spPr/>
    </dgm:pt>
    <dgm:pt modelId="{526C992B-BF31-4262-A719-36A44F2F5D97}" type="pres">
      <dgm:prSet presAssocID="{D810309D-238D-4B71-BF6A-A159D1C8BB0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7EB7DEE-A37D-48A8-B9F1-F7E4A996F091}" type="pres">
      <dgm:prSet presAssocID="{D810309D-238D-4B71-BF6A-A159D1C8BB08}" presName="descendantText" presStyleLbl="alignAcc1" presStyleIdx="0" presStyleCnt="5">
        <dgm:presLayoutVars>
          <dgm:bulletEnabled val="1"/>
        </dgm:presLayoutVars>
      </dgm:prSet>
      <dgm:spPr/>
    </dgm:pt>
    <dgm:pt modelId="{B3859B7B-87C2-4CD4-8871-75CF8336C6B7}" type="pres">
      <dgm:prSet presAssocID="{7F7A3F55-0A75-4B25-B228-3ACE617C8D35}" presName="sp" presStyleCnt="0"/>
      <dgm:spPr/>
    </dgm:pt>
    <dgm:pt modelId="{087968D8-6F27-45E8-B789-C93EE71D367E}" type="pres">
      <dgm:prSet presAssocID="{BD592682-16FA-4F17-892A-B7D7A716F816}" presName="composite" presStyleCnt="0"/>
      <dgm:spPr/>
    </dgm:pt>
    <dgm:pt modelId="{2ECCF494-01DE-41F4-BDB4-FD64A60C8FAC}" type="pres">
      <dgm:prSet presAssocID="{BD592682-16FA-4F17-892A-B7D7A716F81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8BE6665F-9379-4FE3-AFC9-F4175CE26D2D}" type="pres">
      <dgm:prSet presAssocID="{BD592682-16FA-4F17-892A-B7D7A716F816}" presName="descendantText" presStyleLbl="alignAcc1" presStyleIdx="1" presStyleCnt="5">
        <dgm:presLayoutVars>
          <dgm:bulletEnabled val="1"/>
        </dgm:presLayoutVars>
      </dgm:prSet>
      <dgm:spPr/>
    </dgm:pt>
    <dgm:pt modelId="{5A52231A-C370-4C7D-B140-E73DEB87B1ED}" type="pres">
      <dgm:prSet presAssocID="{66C9DBD8-49F6-4EE4-B748-384AAFBE797D}" presName="sp" presStyleCnt="0"/>
      <dgm:spPr/>
    </dgm:pt>
    <dgm:pt modelId="{D46EAC81-AFA1-4245-A1B4-6F3B3D679429}" type="pres">
      <dgm:prSet presAssocID="{2A72DA42-F3BC-4F93-89A0-0F7DCC6577FE}" presName="composite" presStyleCnt="0"/>
      <dgm:spPr/>
    </dgm:pt>
    <dgm:pt modelId="{32C81912-F305-47B5-B10B-015F158D276A}" type="pres">
      <dgm:prSet presAssocID="{2A72DA42-F3BC-4F93-89A0-0F7DCC6577F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68FE7C2-E2AB-4E26-86C2-EB1C6146F060}" type="pres">
      <dgm:prSet presAssocID="{2A72DA42-F3BC-4F93-89A0-0F7DCC6577FE}" presName="descendantText" presStyleLbl="alignAcc1" presStyleIdx="2" presStyleCnt="5" custLinFactNeighborX="0">
        <dgm:presLayoutVars>
          <dgm:bulletEnabled val="1"/>
        </dgm:presLayoutVars>
      </dgm:prSet>
      <dgm:spPr/>
    </dgm:pt>
    <dgm:pt modelId="{2ABC9956-E3D4-4DC5-B0C0-ADBB195B56E8}" type="pres">
      <dgm:prSet presAssocID="{1423CB19-42D6-4771-B310-5EB7EEB5CC5B}" presName="sp" presStyleCnt="0"/>
      <dgm:spPr/>
    </dgm:pt>
    <dgm:pt modelId="{C3A3F278-2100-4FAE-ACE9-1B7875234317}" type="pres">
      <dgm:prSet presAssocID="{C19DDE59-8352-4DAA-981F-3521B7099425}" presName="composite" presStyleCnt="0"/>
      <dgm:spPr/>
    </dgm:pt>
    <dgm:pt modelId="{99D8FD36-4689-4111-A1B6-7363A3AC5CD3}" type="pres">
      <dgm:prSet presAssocID="{C19DDE59-8352-4DAA-981F-3521B70994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75E93998-5074-40DC-A37A-201D355970B6}" type="pres">
      <dgm:prSet presAssocID="{C19DDE59-8352-4DAA-981F-3521B7099425}" presName="descendantText" presStyleLbl="alignAcc1" presStyleIdx="3" presStyleCnt="5" custLinFactNeighborX="967" custLinFactNeighborY="1735">
        <dgm:presLayoutVars>
          <dgm:bulletEnabled val="1"/>
        </dgm:presLayoutVars>
      </dgm:prSet>
      <dgm:spPr/>
    </dgm:pt>
    <dgm:pt modelId="{B5B77836-B5D2-4620-BDD2-FF4C51E65D9E}" type="pres">
      <dgm:prSet presAssocID="{2D4D847B-120A-4A5D-A16F-BE8AB0B093FE}" presName="sp" presStyleCnt="0"/>
      <dgm:spPr/>
    </dgm:pt>
    <dgm:pt modelId="{394745F1-90BC-4BB7-904C-810A588226BD}" type="pres">
      <dgm:prSet presAssocID="{71706E11-8993-4AC4-B28B-26A12F167FE7}" presName="composite" presStyleCnt="0"/>
      <dgm:spPr/>
    </dgm:pt>
    <dgm:pt modelId="{FE53591A-48DB-4E36-83C4-D72DA5CF34DE}" type="pres">
      <dgm:prSet presAssocID="{71706E11-8993-4AC4-B28B-26A12F167FE7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122884D-CEBC-4CAB-A805-79540D6F72EB}" type="pres">
      <dgm:prSet presAssocID="{71706E11-8993-4AC4-B28B-26A12F167FE7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D16BA0D-2994-4D89-9B03-1171D4B81C1D}" srcId="{BDC2BBAE-B4DA-437C-B73F-FE5D5EB96CFA}" destId="{D810309D-238D-4B71-BF6A-A159D1C8BB08}" srcOrd="0" destOrd="0" parTransId="{548014E6-F4F1-43BF-B609-5C06AE73BF0F}" sibTransId="{7F7A3F55-0A75-4B25-B228-3ACE617C8D35}"/>
    <dgm:cxn modelId="{3AF52810-0684-4DE9-883F-DFDDCB6EF550}" srcId="{BDC2BBAE-B4DA-437C-B73F-FE5D5EB96CFA}" destId="{C19DDE59-8352-4DAA-981F-3521B7099425}" srcOrd="3" destOrd="0" parTransId="{D2C73867-924D-4E71-9D2F-9EF8BA65A292}" sibTransId="{2D4D847B-120A-4A5D-A16F-BE8AB0B093FE}"/>
    <dgm:cxn modelId="{FCA1C610-01B2-4D14-86E9-75D442BBBC69}" srcId="{D810309D-238D-4B71-BF6A-A159D1C8BB08}" destId="{189F001C-A752-4B79-9E8D-2933F345BCEE}" srcOrd="0" destOrd="0" parTransId="{40BEED7B-83DA-4237-81A1-91FE9B8457D3}" sibTransId="{801628F0-23DF-40ED-80FB-D6A4F44B3F57}"/>
    <dgm:cxn modelId="{E45EEE26-DD1A-4362-8F9A-5FDC7CC242B1}" type="presOf" srcId="{0D8254CE-4DE0-4EF7-A50A-9B316BBD0A51}" destId="{75E93998-5074-40DC-A37A-201D355970B6}" srcOrd="0" destOrd="0" presId="urn:microsoft.com/office/officeart/2005/8/layout/chevron2"/>
    <dgm:cxn modelId="{054E8D2C-C085-4E69-8C13-1D106D3F4238}" type="presOf" srcId="{BD592682-16FA-4F17-892A-B7D7A716F816}" destId="{2ECCF494-01DE-41F4-BDB4-FD64A60C8FAC}" srcOrd="0" destOrd="0" presId="urn:microsoft.com/office/officeart/2005/8/layout/chevron2"/>
    <dgm:cxn modelId="{D121062D-D566-428F-9851-FE3938D04639}" type="presOf" srcId="{E9B1F34C-7A4E-496B-BD6A-2AC9D69145B5}" destId="{168FE7C2-E2AB-4E26-86C2-EB1C6146F060}" srcOrd="0" destOrd="0" presId="urn:microsoft.com/office/officeart/2005/8/layout/chevron2"/>
    <dgm:cxn modelId="{585B272F-712F-4189-8004-2C8772B6F0F9}" srcId="{BD592682-16FA-4F17-892A-B7D7A716F816}" destId="{7355A8C1-16E7-426F-B45A-DDEAEC70A59E}" srcOrd="0" destOrd="0" parTransId="{0C089841-3665-449C-84F9-A787FEC9DFEB}" sibTransId="{301EABB0-1E0C-43E2-BC8F-D224CEE2D72A}"/>
    <dgm:cxn modelId="{1006D030-61FA-469D-94F9-88616FF0B2C2}" srcId="{BDC2BBAE-B4DA-437C-B73F-FE5D5EB96CFA}" destId="{BD592682-16FA-4F17-892A-B7D7A716F816}" srcOrd="1" destOrd="0" parTransId="{2F004C12-911C-4A6C-821D-A0438990469F}" sibTransId="{66C9DBD8-49F6-4EE4-B748-384AAFBE797D}"/>
    <dgm:cxn modelId="{7093AB35-0C09-4D6E-BB2C-2CE868F17B50}" srcId="{BDC2BBAE-B4DA-437C-B73F-FE5D5EB96CFA}" destId="{71706E11-8993-4AC4-B28B-26A12F167FE7}" srcOrd="4" destOrd="0" parTransId="{1AC270AC-C54E-4AD5-87B1-620D5CA0B3C8}" sibTransId="{3294A34E-F83C-4E5B-B155-076DC35704BF}"/>
    <dgm:cxn modelId="{60D8543E-1889-4798-A221-481815A74B75}" type="presOf" srcId="{E42D51EB-D076-45F5-B7DC-F4D48ED4C992}" destId="{E122884D-CEBC-4CAB-A805-79540D6F72EB}" srcOrd="0" destOrd="0" presId="urn:microsoft.com/office/officeart/2005/8/layout/chevron2"/>
    <dgm:cxn modelId="{C6ABF960-3E00-48B7-AEE8-609C5FA7ABAA}" type="presOf" srcId="{189F001C-A752-4B79-9E8D-2933F345BCEE}" destId="{47EB7DEE-A37D-48A8-B9F1-F7E4A996F091}" srcOrd="0" destOrd="0" presId="urn:microsoft.com/office/officeart/2005/8/layout/chevron2"/>
    <dgm:cxn modelId="{A142CE62-3052-41F8-9A24-29E30F65E48C}" type="presOf" srcId="{71706E11-8993-4AC4-B28B-26A12F167FE7}" destId="{FE53591A-48DB-4E36-83C4-D72DA5CF34DE}" srcOrd="0" destOrd="0" presId="urn:microsoft.com/office/officeart/2005/8/layout/chevron2"/>
    <dgm:cxn modelId="{DC1F7F6D-25FC-4BCC-8A23-96AA2D6E9CB2}" srcId="{2A72DA42-F3BC-4F93-89A0-0F7DCC6577FE}" destId="{E9B1F34C-7A4E-496B-BD6A-2AC9D69145B5}" srcOrd="0" destOrd="0" parTransId="{D8140254-608E-4CED-A205-3A8CEAE271B7}" sibTransId="{2F871487-C340-4306-8FFA-76546F06CDDB}"/>
    <dgm:cxn modelId="{09682A76-B48B-477D-892D-8F3802D1D5EA}" type="presOf" srcId="{7355A8C1-16E7-426F-B45A-DDEAEC70A59E}" destId="{8BE6665F-9379-4FE3-AFC9-F4175CE26D2D}" srcOrd="0" destOrd="0" presId="urn:microsoft.com/office/officeart/2005/8/layout/chevron2"/>
    <dgm:cxn modelId="{A949445A-FC7D-4C66-9A75-2FF1AC1F818C}" type="presOf" srcId="{D810309D-238D-4B71-BF6A-A159D1C8BB08}" destId="{526C992B-BF31-4262-A719-36A44F2F5D97}" srcOrd="0" destOrd="0" presId="urn:microsoft.com/office/officeart/2005/8/layout/chevron2"/>
    <dgm:cxn modelId="{B2140F88-EBA1-4960-9BF7-FF6BBB848CAF}" type="presOf" srcId="{2A72DA42-F3BC-4F93-89A0-0F7DCC6577FE}" destId="{32C81912-F305-47B5-B10B-015F158D276A}" srcOrd="0" destOrd="0" presId="urn:microsoft.com/office/officeart/2005/8/layout/chevron2"/>
    <dgm:cxn modelId="{AD0AC491-86C1-473B-8F9C-BACDF9AC3046}" srcId="{71706E11-8993-4AC4-B28B-26A12F167FE7}" destId="{E42D51EB-D076-45F5-B7DC-F4D48ED4C992}" srcOrd="0" destOrd="0" parTransId="{1F7E1643-7E1F-4B65-A8D8-40E93EC82811}" sibTransId="{161991AC-53C8-44AA-98B9-F9BDECE917F6}"/>
    <dgm:cxn modelId="{AD1F9E94-5FEA-4B4E-8FB3-4E6E0AAABB6D}" srcId="{C19DDE59-8352-4DAA-981F-3521B7099425}" destId="{0D8254CE-4DE0-4EF7-A50A-9B316BBD0A51}" srcOrd="0" destOrd="0" parTransId="{AF04CB0C-3FB4-4D7F-9D32-B3C11707211A}" sibTransId="{AC93C14D-29FE-43A2-996A-86AE71655454}"/>
    <dgm:cxn modelId="{C082ABA3-1E07-4517-8E1E-DAD43C0840C5}" type="presOf" srcId="{C19DDE59-8352-4DAA-981F-3521B7099425}" destId="{99D8FD36-4689-4111-A1B6-7363A3AC5CD3}" srcOrd="0" destOrd="0" presId="urn:microsoft.com/office/officeart/2005/8/layout/chevron2"/>
    <dgm:cxn modelId="{F02244D0-AEC1-425B-8899-6AD1E9C30D54}" type="presOf" srcId="{BDC2BBAE-B4DA-437C-B73F-FE5D5EB96CFA}" destId="{E2C8AE8F-D3A2-44DE-8E25-28354FA2ED49}" srcOrd="0" destOrd="0" presId="urn:microsoft.com/office/officeart/2005/8/layout/chevron2"/>
    <dgm:cxn modelId="{CE4AC1E8-63FC-4C72-A11F-5A0F8879DFEE}" srcId="{BDC2BBAE-B4DA-437C-B73F-FE5D5EB96CFA}" destId="{2A72DA42-F3BC-4F93-89A0-0F7DCC6577FE}" srcOrd="2" destOrd="0" parTransId="{38405DFD-B2E8-40BF-83AB-8B061F9EE285}" sibTransId="{1423CB19-42D6-4771-B310-5EB7EEB5CC5B}"/>
    <dgm:cxn modelId="{29B5D778-0D54-44C0-B773-16BE857A0B87}" type="presParOf" srcId="{E2C8AE8F-D3A2-44DE-8E25-28354FA2ED49}" destId="{A70A3993-01CB-42B6-8361-838C192A21F3}" srcOrd="0" destOrd="0" presId="urn:microsoft.com/office/officeart/2005/8/layout/chevron2"/>
    <dgm:cxn modelId="{4A6B9D81-EF22-4C5D-94F5-0FF26B49F91A}" type="presParOf" srcId="{A70A3993-01CB-42B6-8361-838C192A21F3}" destId="{526C992B-BF31-4262-A719-36A44F2F5D97}" srcOrd="0" destOrd="0" presId="urn:microsoft.com/office/officeart/2005/8/layout/chevron2"/>
    <dgm:cxn modelId="{3A981ECE-5C9A-4FD7-B4F6-FA7B502AAFC4}" type="presParOf" srcId="{A70A3993-01CB-42B6-8361-838C192A21F3}" destId="{47EB7DEE-A37D-48A8-B9F1-F7E4A996F091}" srcOrd="1" destOrd="0" presId="urn:microsoft.com/office/officeart/2005/8/layout/chevron2"/>
    <dgm:cxn modelId="{62EB5D4B-0BBB-49C6-BB28-BAF32C90B3AE}" type="presParOf" srcId="{E2C8AE8F-D3A2-44DE-8E25-28354FA2ED49}" destId="{B3859B7B-87C2-4CD4-8871-75CF8336C6B7}" srcOrd="1" destOrd="0" presId="urn:microsoft.com/office/officeart/2005/8/layout/chevron2"/>
    <dgm:cxn modelId="{EF0C96E9-C9D9-4CB5-B9B7-215B07F52854}" type="presParOf" srcId="{E2C8AE8F-D3A2-44DE-8E25-28354FA2ED49}" destId="{087968D8-6F27-45E8-B789-C93EE71D367E}" srcOrd="2" destOrd="0" presId="urn:microsoft.com/office/officeart/2005/8/layout/chevron2"/>
    <dgm:cxn modelId="{B2E7110C-A11C-484C-ACE3-5B81BEF8993B}" type="presParOf" srcId="{087968D8-6F27-45E8-B789-C93EE71D367E}" destId="{2ECCF494-01DE-41F4-BDB4-FD64A60C8FAC}" srcOrd="0" destOrd="0" presId="urn:microsoft.com/office/officeart/2005/8/layout/chevron2"/>
    <dgm:cxn modelId="{184B2616-EE0B-4CFE-9F82-7F4D63C1E3CF}" type="presParOf" srcId="{087968D8-6F27-45E8-B789-C93EE71D367E}" destId="{8BE6665F-9379-4FE3-AFC9-F4175CE26D2D}" srcOrd="1" destOrd="0" presId="urn:microsoft.com/office/officeart/2005/8/layout/chevron2"/>
    <dgm:cxn modelId="{59CF832A-E539-4E2B-8E0C-558FB814AA2D}" type="presParOf" srcId="{E2C8AE8F-D3A2-44DE-8E25-28354FA2ED49}" destId="{5A52231A-C370-4C7D-B140-E73DEB87B1ED}" srcOrd="3" destOrd="0" presId="urn:microsoft.com/office/officeart/2005/8/layout/chevron2"/>
    <dgm:cxn modelId="{1382A45E-629E-48B9-B5B8-A5C01440C626}" type="presParOf" srcId="{E2C8AE8F-D3A2-44DE-8E25-28354FA2ED49}" destId="{D46EAC81-AFA1-4245-A1B4-6F3B3D679429}" srcOrd="4" destOrd="0" presId="urn:microsoft.com/office/officeart/2005/8/layout/chevron2"/>
    <dgm:cxn modelId="{ABBCFA24-54C9-49CC-B278-86D01F04BFAB}" type="presParOf" srcId="{D46EAC81-AFA1-4245-A1B4-6F3B3D679429}" destId="{32C81912-F305-47B5-B10B-015F158D276A}" srcOrd="0" destOrd="0" presId="urn:microsoft.com/office/officeart/2005/8/layout/chevron2"/>
    <dgm:cxn modelId="{B5DB10CF-DA0C-4852-8AEA-153D21FC519E}" type="presParOf" srcId="{D46EAC81-AFA1-4245-A1B4-6F3B3D679429}" destId="{168FE7C2-E2AB-4E26-86C2-EB1C6146F060}" srcOrd="1" destOrd="0" presId="urn:microsoft.com/office/officeart/2005/8/layout/chevron2"/>
    <dgm:cxn modelId="{3103FA5A-0FE7-4D2F-AC78-55F308A928EB}" type="presParOf" srcId="{E2C8AE8F-D3A2-44DE-8E25-28354FA2ED49}" destId="{2ABC9956-E3D4-4DC5-B0C0-ADBB195B56E8}" srcOrd="5" destOrd="0" presId="urn:microsoft.com/office/officeart/2005/8/layout/chevron2"/>
    <dgm:cxn modelId="{96FC175F-CF6C-497E-A072-AA5FC7BDF6A0}" type="presParOf" srcId="{E2C8AE8F-D3A2-44DE-8E25-28354FA2ED49}" destId="{C3A3F278-2100-4FAE-ACE9-1B7875234317}" srcOrd="6" destOrd="0" presId="urn:microsoft.com/office/officeart/2005/8/layout/chevron2"/>
    <dgm:cxn modelId="{43CB742E-92B5-48FC-A454-A6086B49315F}" type="presParOf" srcId="{C3A3F278-2100-4FAE-ACE9-1B7875234317}" destId="{99D8FD36-4689-4111-A1B6-7363A3AC5CD3}" srcOrd="0" destOrd="0" presId="urn:microsoft.com/office/officeart/2005/8/layout/chevron2"/>
    <dgm:cxn modelId="{B45B0B6D-C18A-480E-875D-748E0F99B6C4}" type="presParOf" srcId="{C3A3F278-2100-4FAE-ACE9-1B7875234317}" destId="{75E93998-5074-40DC-A37A-201D355970B6}" srcOrd="1" destOrd="0" presId="urn:microsoft.com/office/officeart/2005/8/layout/chevron2"/>
    <dgm:cxn modelId="{08D5E5DD-6FE7-4545-92DE-64E4FF297011}" type="presParOf" srcId="{E2C8AE8F-D3A2-44DE-8E25-28354FA2ED49}" destId="{B5B77836-B5D2-4620-BDD2-FF4C51E65D9E}" srcOrd="7" destOrd="0" presId="urn:microsoft.com/office/officeart/2005/8/layout/chevron2"/>
    <dgm:cxn modelId="{C4BD3CFC-F9E0-4586-B5AC-299366A6C5B8}" type="presParOf" srcId="{E2C8AE8F-D3A2-44DE-8E25-28354FA2ED49}" destId="{394745F1-90BC-4BB7-904C-810A588226BD}" srcOrd="8" destOrd="0" presId="urn:microsoft.com/office/officeart/2005/8/layout/chevron2"/>
    <dgm:cxn modelId="{FC28DA94-106C-4386-93AE-717BE314A4A5}" type="presParOf" srcId="{394745F1-90BC-4BB7-904C-810A588226BD}" destId="{FE53591A-48DB-4E36-83C4-D72DA5CF34DE}" srcOrd="0" destOrd="0" presId="urn:microsoft.com/office/officeart/2005/8/layout/chevron2"/>
    <dgm:cxn modelId="{1EAE8104-52C1-463D-BC27-34580C101F3B}" type="presParOf" srcId="{394745F1-90BC-4BB7-904C-810A588226BD}" destId="{E122884D-CEBC-4CAB-A805-79540D6F72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C2BBAE-B4DA-437C-B73F-FE5D5EB96CF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10309D-238D-4B71-BF6A-A159D1C8BB08}">
      <dgm:prSet phldrT="[Text]" custT="1"/>
      <dgm:spPr/>
      <dgm:t>
        <a:bodyPr/>
        <a:lstStyle/>
        <a:p>
          <a:pPr rtl="1"/>
          <a:r>
            <a:rPr lang="fa-IR" sz="1800" dirty="0">
              <a:cs typeface="B Lotus" panose="00000400000000000000" pitchFamily="2" charset="-78"/>
            </a:rPr>
            <a:t>11</a:t>
          </a:r>
          <a:endParaRPr lang="en-US" sz="1800" dirty="0">
            <a:cs typeface="B Lotus" panose="00000400000000000000" pitchFamily="2" charset="-78"/>
          </a:endParaRPr>
        </a:p>
      </dgm:t>
    </dgm:pt>
    <dgm:pt modelId="{548014E6-F4F1-43BF-B609-5C06AE73BF0F}" type="parTrans" cxnId="{9D16BA0D-2994-4D89-9B03-1171D4B81C1D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7F7A3F55-0A75-4B25-B228-3ACE617C8D35}" type="sibTrans" cxnId="{9D16BA0D-2994-4D89-9B03-1171D4B81C1D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189F001C-A752-4B79-9E8D-2933F345BCEE}">
      <dgm:prSet phldrT="[Text]" custT="1"/>
      <dgm:spPr/>
      <dgm:t>
        <a:bodyPr/>
        <a:lstStyle/>
        <a:p>
          <a:pPr rtl="1"/>
          <a:r>
            <a:rPr lang="ar-SA" sz="1800" dirty="0">
              <a:solidFill>
                <a:schemeClr val="dk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برخورداری از زیرساختها و زیربناها برای توسعه اقتصادی – اجتماعی و کالبدی</a:t>
          </a:r>
          <a:endParaRPr lang="en-US" sz="1800" dirty="0">
            <a:cs typeface="B Lotus" panose="00000400000000000000" pitchFamily="2" charset="-78"/>
          </a:endParaRPr>
        </a:p>
      </dgm:t>
    </dgm:pt>
    <dgm:pt modelId="{40BEED7B-83DA-4237-81A1-91FE9B8457D3}" type="parTrans" cxnId="{FCA1C610-01B2-4D14-86E9-75D442BBBC69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801628F0-23DF-40ED-80FB-D6A4F44B3F57}" type="sibTrans" cxnId="{FCA1C610-01B2-4D14-86E9-75D442BBBC69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BD592682-16FA-4F17-892A-B7D7A716F816}">
      <dgm:prSet phldrT="[Text]" custT="1"/>
      <dgm:spPr/>
      <dgm:t>
        <a:bodyPr/>
        <a:lstStyle/>
        <a:p>
          <a:pPr rtl="1"/>
          <a:r>
            <a:rPr lang="fa-IR" sz="1800" dirty="0">
              <a:cs typeface="B Lotus" panose="00000400000000000000" pitchFamily="2" charset="-78"/>
            </a:rPr>
            <a:t>12</a:t>
          </a:r>
          <a:endParaRPr lang="en-US" sz="1800" dirty="0">
            <a:cs typeface="B Lotus" panose="00000400000000000000" pitchFamily="2" charset="-78"/>
          </a:endParaRPr>
        </a:p>
      </dgm:t>
    </dgm:pt>
    <dgm:pt modelId="{2F004C12-911C-4A6C-821D-A0438990469F}" type="parTrans" cxnId="{1006D030-61FA-469D-94F9-88616FF0B2C2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66C9DBD8-49F6-4EE4-B748-384AAFBE797D}" type="sibTrans" cxnId="{1006D030-61FA-469D-94F9-88616FF0B2C2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7355A8C1-16E7-426F-B45A-DDEAEC70A59E}">
      <dgm:prSet phldrT="[Text]" custT="1"/>
      <dgm:spPr/>
      <dgm:t>
        <a:bodyPr/>
        <a:lstStyle/>
        <a:p>
          <a:pPr rtl="1"/>
          <a:r>
            <a:rPr lang="ar-SA" sz="1800" b="1" u="sng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توانمندسازي جامعه محلي براي مشاركت در فرآيند توسعه و حكمروايي ناحيه اي </a:t>
          </a:r>
          <a:endParaRPr lang="en-US" sz="1800" b="1" u="sng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0C089841-3665-449C-84F9-A787FEC9DFEB}" type="parTrans" cxnId="{585B272F-712F-4189-8004-2C8772B6F0F9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301EABB0-1E0C-43E2-BC8F-D224CEE2D72A}" type="sibTrans" cxnId="{585B272F-712F-4189-8004-2C8772B6F0F9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2A72DA42-F3BC-4F93-89A0-0F7DCC6577FE}">
      <dgm:prSet phldrT="[Text]" custT="1"/>
      <dgm:spPr/>
      <dgm:t>
        <a:bodyPr/>
        <a:lstStyle/>
        <a:p>
          <a:pPr rtl="1"/>
          <a:r>
            <a:rPr lang="fa-IR" sz="1800" dirty="0">
              <a:cs typeface="B Lotus" panose="00000400000000000000" pitchFamily="2" charset="-78"/>
            </a:rPr>
            <a:t>13</a:t>
          </a:r>
          <a:endParaRPr lang="en-US" sz="1800" dirty="0">
            <a:cs typeface="B Lotus" panose="00000400000000000000" pitchFamily="2" charset="-78"/>
          </a:endParaRPr>
        </a:p>
      </dgm:t>
    </dgm:pt>
    <dgm:pt modelId="{38405DFD-B2E8-40BF-83AB-8B061F9EE285}" type="parTrans" cxnId="{CE4AC1E8-63FC-4C72-A11F-5A0F8879DFEE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1423CB19-42D6-4771-B310-5EB7EEB5CC5B}" type="sibTrans" cxnId="{CE4AC1E8-63FC-4C72-A11F-5A0F8879DFEE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E9B1F34C-7A4E-496B-BD6A-2AC9D69145B5}">
      <dgm:prSet phldrT="[Text]" custT="1"/>
      <dgm:spPr/>
      <dgm:t>
        <a:bodyPr/>
        <a:lstStyle/>
        <a:p>
          <a:pPr rtl="1"/>
          <a:r>
            <a:rPr lang="ar-SA" sz="1800" dirty="0">
              <a:solidFill>
                <a:schemeClr val="dk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ساماندهي منابع سرمايه اي و خرد و پس اندازهاي خرد روستايي در فرآيند توسعه كالبدي و اقتصادي (کار آفرینی)</a:t>
          </a:r>
          <a:endParaRPr lang="en-US" sz="1800" dirty="0">
            <a:cs typeface="B Lotus" panose="00000400000000000000" pitchFamily="2" charset="-78"/>
          </a:endParaRPr>
        </a:p>
      </dgm:t>
    </dgm:pt>
    <dgm:pt modelId="{D8140254-608E-4CED-A205-3A8CEAE271B7}" type="parTrans" cxnId="{DC1F7F6D-25FC-4BCC-8A23-96AA2D6E9CB2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2F871487-C340-4306-8FFA-76546F06CDDB}" type="sibTrans" cxnId="{DC1F7F6D-25FC-4BCC-8A23-96AA2D6E9CB2}">
      <dgm:prSet/>
      <dgm:spPr/>
      <dgm:t>
        <a:bodyPr/>
        <a:lstStyle/>
        <a:p>
          <a:pPr rtl="1"/>
          <a:endParaRPr lang="en-US" sz="1800">
            <a:cs typeface="B Lotus" panose="00000400000000000000" pitchFamily="2" charset="-78"/>
          </a:endParaRPr>
        </a:p>
      </dgm:t>
    </dgm:pt>
    <dgm:pt modelId="{C19DDE59-8352-4DAA-981F-3521B7099425}">
      <dgm:prSet custT="1"/>
      <dgm:spPr/>
      <dgm:t>
        <a:bodyPr/>
        <a:lstStyle/>
        <a:p>
          <a:r>
            <a:rPr lang="fa-IR" sz="1800" dirty="0">
              <a:cs typeface="B Lotus" panose="00000400000000000000" pitchFamily="2" charset="-78"/>
            </a:rPr>
            <a:t>14</a:t>
          </a:r>
          <a:endParaRPr lang="en-US" sz="1800" dirty="0">
            <a:cs typeface="B Lotus" panose="00000400000000000000" pitchFamily="2" charset="-78"/>
          </a:endParaRPr>
        </a:p>
      </dgm:t>
    </dgm:pt>
    <dgm:pt modelId="{D2C73867-924D-4E71-9D2F-9EF8BA65A292}" type="parTrans" cxnId="{3AF52810-0684-4DE9-883F-DFDDCB6EF550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2D4D847B-120A-4A5D-A16F-BE8AB0B093FE}" type="sibTrans" cxnId="{3AF52810-0684-4DE9-883F-DFDDCB6EF550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0D8254CE-4DE0-4EF7-A50A-9B316BBD0A51}">
      <dgm:prSet custT="1"/>
      <dgm:spPr/>
      <dgm:t>
        <a:bodyPr/>
        <a:lstStyle/>
        <a:p>
          <a:pPr rtl="1"/>
          <a:r>
            <a:rPr lang="ar-SA" sz="1800" dirty="0">
              <a:solidFill>
                <a:schemeClr val="dk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بهره برداری از پتانسیل بالقوه و بالفعل بخش کشاورزی</a:t>
          </a:r>
          <a:endParaRPr lang="en-US" sz="1800" dirty="0">
            <a:cs typeface="B Lotus" panose="00000400000000000000" pitchFamily="2" charset="-78"/>
          </a:endParaRPr>
        </a:p>
      </dgm:t>
    </dgm:pt>
    <dgm:pt modelId="{AF04CB0C-3FB4-4D7F-9D32-B3C11707211A}" type="parTrans" cxnId="{AD1F9E94-5FEA-4B4E-8FB3-4E6E0AAABB6D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AC93C14D-29FE-43A2-996A-86AE71655454}" type="sibTrans" cxnId="{AD1F9E94-5FEA-4B4E-8FB3-4E6E0AAABB6D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71706E11-8993-4AC4-B28B-26A12F167FE7}">
      <dgm:prSet custT="1"/>
      <dgm:spPr/>
      <dgm:t>
        <a:bodyPr/>
        <a:lstStyle/>
        <a:p>
          <a:r>
            <a:rPr lang="fa-IR" sz="1800" dirty="0">
              <a:cs typeface="B Lotus" panose="00000400000000000000" pitchFamily="2" charset="-78"/>
            </a:rPr>
            <a:t>15</a:t>
          </a:r>
          <a:endParaRPr lang="en-US" sz="1800" dirty="0">
            <a:cs typeface="B Lotus" panose="00000400000000000000" pitchFamily="2" charset="-78"/>
          </a:endParaRPr>
        </a:p>
      </dgm:t>
    </dgm:pt>
    <dgm:pt modelId="{1AC270AC-C54E-4AD5-87B1-620D5CA0B3C8}" type="parTrans" cxnId="{7093AB35-0C09-4D6E-BB2C-2CE868F17B50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3294A34E-F83C-4E5B-B155-076DC35704BF}" type="sibTrans" cxnId="{7093AB35-0C09-4D6E-BB2C-2CE868F17B50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E42D51EB-D076-45F5-B7DC-F4D48ED4C992}">
      <dgm:prSet custT="1"/>
      <dgm:spPr/>
      <dgm:t>
        <a:bodyPr/>
        <a:lstStyle/>
        <a:p>
          <a:pPr rtl="1"/>
          <a:r>
            <a:rPr lang="ar-SA" sz="1800" b="1" u="sng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ایجاد و تکمیل زنجیره تولید در بخش های مختلف اقتصادی </a:t>
          </a:r>
          <a:endParaRPr lang="en-US" sz="1800" b="1" u="sng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1F7E1643-7E1F-4B65-A8D8-40E93EC82811}" type="parTrans" cxnId="{AD0AC491-86C1-473B-8F9C-BACDF9AC3046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161991AC-53C8-44AA-98B9-F9BDECE917F6}" type="sibTrans" cxnId="{AD0AC491-86C1-473B-8F9C-BACDF9AC3046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E3DE34AA-7031-49C9-A51F-39583BF3D448}">
      <dgm:prSet custT="1"/>
      <dgm:spPr/>
      <dgm:t>
        <a:bodyPr/>
        <a:lstStyle/>
        <a:p>
          <a:r>
            <a:rPr lang="fa-IR" sz="1800" dirty="0">
              <a:cs typeface="B Lotus" panose="00000400000000000000" pitchFamily="2" charset="-78"/>
            </a:rPr>
            <a:t>16</a:t>
          </a:r>
          <a:endParaRPr lang="en-US" sz="1800" dirty="0">
            <a:cs typeface="B Lotus" panose="00000400000000000000" pitchFamily="2" charset="-78"/>
          </a:endParaRPr>
        </a:p>
      </dgm:t>
    </dgm:pt>
    <dgm:pt modelId="{1B558553-CB41-4317-8CA7-AB13E9436AD7}" type="parTrans" cxnId="{F94F6356-A0DA-46C7-B69A-A4478C2C368F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AEF65E59-4741-4CE2-B930-D0D5329AAA37}" type="sibTrans" cxnId="{F94F6356-A0DA-46C7-B69A-A4478C2C368F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2D9F96F5-0B7F-4082-BBC7-FA1C79B656D2}">
      <dgm:prSet custT="1"/>
      <dgm:spPr/>
      <dgm:t>
        <a:bodyPr/>
        <a:lstStyle/>
        <a:p>
          <a:pPr rtl="1"/>
          <a:r>
            <a:rPr lang="ar-SA" sz="1800" b="1" u="sng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بهره برداری از جاذبه های گردشگری منظومه به ویژه جاذبه های اکوتوریستی</a:t>
          </a:r>
          <a:r>
            <a:rPr lang="fa-IR" sz="1800" b="1" u="sng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، آگروتوریسم</a:t>
          </a:r>
          <a:r>
            <a:rPr lang="ar-SA" sz="1800" b="1" u="sng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، گردشگری روستایی و بوم گردی</a:t>
          </a:r>
          <a:endParaRPr lang="en-US" sz="1800" b="1" u="sng" dirty="0">
            <a:solidFill>
              <a:srgbClr val="FF0000"/>
            </a:solidFill>
            <a:cs typeface="B Lotus" panose="00000400000000000000" pitchFamily="2" charset="-78"/>
          </a:endParaRPr>
        </a:p>
      </dgm:t>
    </dgm:pt>
    <dgm:pt modelId="{283B4720-5341-4EDE-915E-49CCAF3C4C61}" type="parTrans" cxnId="{3FC36BC0-3D5B-4443-9954-2EF18A3BCCB1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E324A02E-92A1-4E0D-A248-6211B9B3F24C}" type="sibTrans" cxnId="{3FC36BC0-3D5B-4443-9954-2EF18A3BCCB1}">
      <dgm:prSet/>
      <dgm:spPr/>
      <dgm:t>
        <a:bodyPr/>
        <a:lstStyle/>
        <a:p>
          <a:endParaRPr lang="en-US" sz="1800">
            <a:cs typeface="B Lotus" panose="00000400000000000000" pitchFamily="2" charset="-78"/>
          </a:endParaRPr>
        </a:p>
      </dgm:t>
    </dgm:pt>
    <dgm:pt modelId="{E2C8AE8F-D3A2-44DE-8E25-28354FA2ED49}" type="pres">
      <dgm:prSet presAssocID="{BDC2BBAE-B4DA-437C-B73F-FE5D5EB96CFA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A70A3993-01CB-42B6-8361-838C192A21F3}" type="pres">
      <dgm:prSet presAssocID="{D810309D-238D-4B71-BF6A-A159D1C8BB08}" presName="composite" presStyleCnt="0"/>
      <dgm:spPr/>
    </dgm:pt>
    <dgm:pt modelId="{526C992B-BF31-4262-A719-36A44F2F5D97}" type="pres">
      <dgm:prSet presAssocID="{D810309D-238D-4B71-BF6A-A159D1C8BB08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47EB7DEE-A37D-48A8-B9F1-F7E4A996F091}" type="pres">
      <dgm:prSet presAssocID="{D810309D-238D-4B71-BF6A-A159D1C8BB08}" presName="descendantText" presStyleLbl="alignAcc1" presStyleIdx="0" presStyleCnt="6">
        <dgm:presLayoutVars>
          <dgm:bulletEnabled val="1"/>
        </dgm:presLayoutVars>
      </dgm:prSet>
      <dgm:spPr/>
    </dgm:pt>
    <dgm:pt modelId="{B3859B7B-87C2-4CD4-8871-75CF8336C6B7}" type="pres">
      <dgm:prSet presAssocID="{7F7A3F55-0A75-4B25-B228-3ACE617C8D35}" presName="sp" presStyleCnt="0"/>
      <dgm:spPr/>
    </dgm:pt>
    <dgm:pt modelId="{087968D8-6F27-45E8-B789-C93EE71D367E}" type="pres">
      <dgm:prSet presAssocID="{BD592682-16FA-4F17-892A-B7D7A716F816}" presName="composite" presStyleCnt="0"/>
      <dgm:spPr/>
    </dgm:pt>
    <dgm:pt modelId="{2ECCF494-01DE-41F4-BDB4-FD64A60C8FAC}" type="pres">
      <dgm:prSet presAssocID="{BD592682-16FA-4F17-892A-B7D7A716F816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8BE6665F-9379-4FE3-AFC9-F4175CE26D2D}" type="pres">
      <dgm:prSet presAssocID="{BD592682-16FA-4F17-892A-B7D7A716F816}" presName="descendantText" presStyleLbl="alignAcc1" presStyleIdx="1" presStyleCnt="6">
        <dgm:presLayoutVars>
          <dgm:bulletEnabled val="1"/>
        </dgm:presLayoutVars>
      </dgm:prSet>
      <dgm:spPr/>
    </dgm:pt>
    <dgm:pt modelId="{5A52231A-C370-4C7D-B140-E73DEB87B1ED}" type="pres">
      <dgm:prSet presAssocID="{66C9DBD8-49F6-4EE4-B748-384AAFBE797D}" presName="sp" presStyleCnt="0"/>
      <dgm:spPr/>
    </dgm:pt>
    <dgm:pt modelId="{D46EAC81-AFA1-4245-A1B4-6F3B3D679429}" type="pres">
      <dgm:prSet presAssocID="{2A72DA42-F3BC-4F93-89A0-0F7DCC6577FE}" presName="composite" presStyleCnt="0"/>
      <dgm:spPr/>
    </dgm:pt>
    <dgm:pt modelId="{32C81912-F305-47B5-B10B-015F158D276A}" type="pres">
      <dgm:prSet presAssocID="{2A72DA42-F3BC-4F93-89A0-0F7DCC6577FE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168FE7C2-E2AB-4E26-86C2-EB1C6146F060}" type="pres">
      <dgm:prSet presAssocID="{2A72DA42-F3BC-4F93-89A0-0F7DCC6577FE}" presName="descendantText" presStyleLbl="alignAcc1" presStyleIdx="2" presStyleCnt="6">
        <dgm:presLayoutVars>
          <dgm:bulletEnabled val="1"/>
        </dgm:presLayoutVars>
      </dgm:prSet>
      <dgm:spPr/>
    </dgm:pt>
    <dgm:pt modelId="{2ABC9956-E3D4-4DC5-B0C0-ADBB195B56E8}" type="pres">
      <dgm:prSet presAssocID="{1423CB19-42D6-4771-B310-5EB7EEB5CC5B}" presName="sp" presStyleCnt="0"/>
      <dgm:spPr/>
    </dgm:pt>
    <dgm:pt modelId="{C3A3F278-2100-4FAE-ACE9-1B7875234317}" type="pres">
      <dgm:prSet presAssocID="{C19DDE59-8352-4DAA-981F-3521B7099425}" presName="composite" presStyleCnt="0"/>
      <dgm:spPr/>
    </dgm:pt>
    <dgm:pt modelId="{99D8FD36-4689-4111-A1B6-7363A3AC5CD3}" type="pres">
      <dgm:prSet presAssocID="{C19DDE59-8352-4DAA-981F-3521B7099425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75E93998-5074-40DC-A37A-201D355970B6}" type="pres">
      <dgm:prSet presAssocID="{C19DDE59-8352-4DAA-981F-3521B7099425}" presName="descendantText" presStyleLbl="alignAcc1" presStyleIdx="3" presStyleCnt="6" custLinFactNeighborX="967" custLinFactNeighborY="1735">
        <dgm:presLayoutVars>
          <dgm:bulletEnabled val="1"/>
        </dgm:presLayoutVars>
      </dgm:prSet>
      <dgm:spPr/>
    </dgm:pt>
    <dgm:pt modelId="{B5B77836-B5D2-4620-BDD2-FF4C51E65D9E}" type="pres">
      <dgm:prSet presAssocID="{2D4D847B-120A-4A5D-A16F-BE8AB0B093FE}" presName="sp" presStyleCnt="0"/>
      <dgm:spPr/>
    </dgm:pt>
    <dgm:pt modelId="{394745F1-90BC-4BB7-904C-810A588226BD}" type="pres">
      <dgm:prSet presAssocID="{71706E11-8993-4AC4-B28B-26A12F167FE7}" presName="composite" presStyleCnt="0"/>
      <dgm:spPr/>
    </dgm:pt>
    <dgm:pt modelId="{FE53591A-48DB-4E36-83C4-D72DA5CF34DE}" type="pres">
      <dgm:prSet presAssocID="{71706E11-8993-4AC4-B28B-26A12F167FE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E122884D-CEBC-4CAB-A805-79540D6F72EB}" type="pres">
      <dgm:prSet presAssocID="{71706E11-8993-4AC4-B28B-26A12F167FE7}" presName="descendantText" presStyleLbl="alignAcc1" presStyleIdx="4" presStyleCnt="6">
        <dgm:presLayoutVars>
          <dgm:bulletEnabled val="1"/>
        </dgm:presLayoutVars>
      </dgm:prSet>
      <dgm:spPr/>
    </dgm:pt>
    <dgm:pt modelId="{60889B2A-6AD4-47AE-A5F3-0B9E99F58DBC}" type="pres">
      <dgm:prSet presAssocID="{3294A34E-F83C-4E5B-B155-076DC35704BF}" presName="sp" presStyleCnt="0"/>
      <dgm:spPr/>
    </dgm:pt>
    <dgm:pt modelId="{A55166B7-3BE3-4ADA-953B-771B60E2754C}" type="pres">
      <dgm:prSet presAssocID="{E3DE34AA-7031-49C9-A51F-39583BF3D448}" presName="composite" presStyleCnt="0"/>
      <dgm:spPr/>
    </dgm:pt>
    <dgm:pt modelId="{DEB2C404-CD00-44F6-83BA-F0677CE2D93A}" type="pres">
      <dgm:prSet presAssocID="{E3DE34AA-7031-49C9-A51F-39583BF3D448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A05EF043-B8A0-4FDB-9E1A-98BB807761AE}" type="pres">
      <dgm:prSet presAssocID="{E3DE34AA-7031-49C9-A51F-39583BF3D448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9D16BA0D-2994-4D89-9B03-1171D4B81C1D}" srcId="{BDC2BBAE-B4DA-437C-B73F-FE5D5EB96CFA}" destId="{D810309D-238D-4B71-BF6A-A159D1C8BB08}" srcOrd="0" destOrd="0" parTransId="{548014E6-F4F1-43BF-B609-5C06AE73BF0F}" sibTransId="{7F7A3F55-0A75-4B25-B228-3ACE617C8D35}"/>
    <dgm:cxn modelId="{3AF52810-0684-4DE9-883F-DFDDCB6EF550}" srcId="{BDC2BBAE-B4DA-437C-B73F-FE5D5EB96CFA}" destId="{C19DDE59-8352-4DAA-981F-3521B7099425}" srcOrd="3" destOrd="0" parTransId="{D2C73867-924D-4E71-9D2F-9EF8BA65A292}" sibTransId="{2D4D847B-120A-4A5D-A16F-BE8AB0B093FE}"/>
    <dgm:cxn modelId="{FCA1C610-01B2-4D14-86E9-75D442BBBC69}" srcId="{D810309D-238D-4B71-BF6A-A159D1C8BB08}" destId="{189F001C-A752-4B79-9E8D-2933F345BCEE}" srcOrd="0" destOrd="0" parTransId="{40BEED7B-83DA-4237-81A1-91FE9B8457D3}" sibTransId="{801628F0-23DF-40ED-80FB-D6A4F44B3F57}"/>
    <dgm:cxn modelId="{E45EEE26-DD1A-4362-8F9A-5FDC7CC242B1}" type="presOf" srcId="{0D8254CE-4DE0-4EF7-A50A-9B316BBD0A51}" destId="{75E93998-5074-40DC-A37A-201D355970B6}" srcOrd="0" destOrd="0" presId="urn:microsoft.com/office/officeart/2005/8/layout/chevron2"/>
    <dgm:cxn modelId="{054E8D2C-C085-4E69-8C13-1D106D3F4238}" type="presOf" srcId="{BD592682-16FA-4F17-892A-B7D7A716F816}" destId="{2ECCF494-01DE-41F4-BDB4-FD64A60C8FAC}" srcOrd="0" destOrd="0" presId="urn:microsoft.com/office/officeart/2005/8/layout/chevron2"/>
    <dgm:cxn modelId="{D121062D-D566-428F-9851-FE3938D04639}" type="presOf" srcId="{E9B1F34C-7A4E-496B-BD6A-2AC9D69145B5}" destId="{168FE7C2-E2AB-4E26-86C2-EB1C6146F060}" srcOrd="0" destOrd="0" presId="urn:microsoft.com/office/officeart/2005/8/layout/chevron2"/>
    <dgm:cxn modelId="{585B272F-712F-4189-8004-2C8772B6F0F9}" srcId="{BD592682-16FA-4F17-892A-B7D7A716F816}" destId="{7355A8C1-16E7-426F-B45A-DDEAEC70A59E}" srcOrd="0" destOrd="0" parTransId="{0C089841-3665-449C-84F9-A787FEC9DFEB}" sibTransId="{301EABB0-1E0C-43E2-BC8F-D224CEE2D72A}"/>
    <dgm:cxn modelId="{1006D030-61FA-469D-94F9-88616FF0B2C2}" srcId="{BDC2BBAE-B4DA-437C-B73F-FE5D5EB96CFA}" destId="{BD592682-16FA-4F17-892A-B7D7A716F816}" srcOrd="1" destOrd="0" parTransId="{2F004C12-911C-4A6C-821D-A0438990469F}" sibTransId="{66C9DBD8-49F6-4EE4-B748-384AAFBE797D}"/>
    <dgm:cxn modelId="{7093AB35-0C09-4D6E-BB2C-2CE868F17B50}" srcId="{BDC2BBAE-B4DA-437C-B73F-FE5D5EB96CFA}" destId="{71706E11-8993-4AC4-B28B-26A12F167FE7}" srcOrd="4" destOrd="0" parTransId="{1AC270AC-C54E-4AD5-87B1-620D5CA0B3C8}" sibTransId="{3294A34E-F83C-4E5B-B155-076DC35704BF}"/>
    <dgm:cxn modelId="{60D8543E-1889-4798-A221-481815A74B75}" type="presOf" srcId="{E42D51EB-D076-45F5-B7DC-F4D48ED4C992}" destId="{E122884D-CEBC-4CAB-A805-79540D6F72EB}" srcOrd="0" destOrd="0" presId="urn:microsoft.com/office/officeart/2005/8/layout/chevron2"/>
    <dgm:cxn modelId="{C6ABF960-3E00-48B7-AEE8-609C5FA7ABAA}" type="presOf" srcId="{189F001C-A752-4B79-9E8D-2933F345BCEE}" destId="{47EB7DEE-A37D-48A8-B9F1-F7E4A996F091}" srcOrd="0" destOrd="0" presId="urn:microsoft.com/office/officeart/2005/8/layout/chevron2"/>
    <dgm:cxn modelId="{A142CE62-3052-41F8-9A24-29E30F65E48C}" type="presOf" srcId="{71706E11-8993-4AC4-B28B-26A12F167FE7}" destId="{FE53591A-48DB-4E36-83C4-D72DA5CF34DE}" srcOrd="0" destOrd="0" presId="urn:microsoft.com/office/officeart/2005/8/layout/chevron2"/>
    <dgm:cxn modelId="{DC1F7F6D-25FC-4BCC-8A23-96AA2D6E9CB2}" srcId="{2A72DA42-F3BC-4F93-89A0-0F7DCC6577FE}" destId="{E9B1F34C-7A4E-496B-BD6A-2AC9D69145B5}" srcOrd="0" destOrd="0" parTransId="{D8140254-608E-4CED-A205-3A8CEAE271B7}" sibTransId="{2F871487-C340-4306-8FFA-76546F06CDDB}"/>
    <dgm:cxn modelId="{09682A76-B48B-477D-892D-8F3802D1D5EA}" type="presOf" srcId="{7355A8C1-16E7-426F-B45A-DDEAEC70A59E}" destId="{8BE6665F-9379-4FE3-AFC9-F4175CE26D2D}" srcOrd="0" destOrd="0" presId="urn:microsoft.com/office/officeart/2005/8/layout/chevron2"/>
    <dgm:cxn modelId="{F94F6356-A0DA-46C7-B69A-A4478C2C368F}" srcId="{BDC2BBAE-B4DA-437C-B73F-FE5D5EB96CFA}" destId="{E3DE34AA-7031-49C9-A51F-39583BF3D448}" srcOrd="5" destOrd="0" parTransId="{1B558553-CB41-4317-8CA7-AB13E9436AD7}" sibTransId="{AEF65E59-4741-4CE2-B930-D0D5329AAA37}"/>
    <dgm:cxn modelId="{A949445A-FC7D-4C66-9A75-2FF1AC1F818C}" type="presOf" srcId="{D810309D-238D-4B71-BF6A-A159D1C8BB08}" destId="{526C992B-BF31-4262-A719-36A44F2F5D97}" srcOrd="0" destOrd="0" presId="urn:microsoft.com/office/officeart/2005/8/layout/chevron2"/>
    <dgm:cxn modelId="{B2140F88-EBA1-4960-9BF7-FF6BBB848CAF}" type="presOf" srcId="{2A72DA42-F3BC-4F93-89A0-0F7DCC6577FE}" destId="{32C81912-F305-47B5-B10B-015F158D276A}" srcOrd="0" destOrd="0" presId="urn:microsoft.com/office/officeart/2005/8/layout/chevron2"/>
    <dgm:cxn modelId="{AD0AC491-86C1-473B-8F9C-BACDF9AC3046}" srcId="{71706E11-8993-4AC4-B28B-26A12F167FE7}" destId="{E42D51EB-D076-45F5-B7DC-F4D48ED4C992}" srcOrd="0" destOrd="0" parTransId="{1F7E1643-7E1F-4B65-A8D8-40E93EC82811}" sibTransId="{161991AC-53C8-44AA-98B9-F9BDECE917F6}"/>
    <dgm:cxn modelId="{AD1F9E94-5FEA-4B4E-8FB3-4E6E0AAABB6D}" srcId="{C19DDE59-8352-4DAA-981F-3521B7099425}" destId="{0D8254CE-4DE0-4EF7-A50A-9B316BBD0A51}" srcOrd="0" destOrd="0" parTransId="{AF04CB0C-3FB4-4D7F-9D32-B3C11707211A}" sibTransId="{AC93C14D-29FE-43A2-996A-86AE71655454}"/>
    <dgm:cxn modelId="{C082ABA3-1E07-4517-8E1E-DAD43C0840C5}" type="presOf" srcId="{C19DDE59-8352-4DAA-981F-3521B7099425}" destId="{99D8FD36-4689-4111-A1B6-7363A3AC5CD3}" srcOrd="0" destOrd="0" presId="urn:microsoft.com/office/officeart/2005/8/layout/chevron2"/>
    <dgm:cxn modelId="{3FC36BC0-3D5B-4443-9954-2EF18A3BCCB1}" srcId="{E3DE34AA-7031-49C9-A51F-39583BF3D448}" destId="{2D9F96F5-0B7F-4082-BBC7-FA1C79B656D2}" srcOrd="0" destOrd="0" parTransId="{283B4720-5341-4EDE-915E-49CCAF3C4C61}" sibTransId="{E324A02E-92A1-4E0D-A248-6211B9B3F24C}"/>
    <dgm:cxn modelId="{4367F4CE-F185-4783-BEFC-D71493D55553}" type="presOf" srcId="{2D9F96F5-0B7F-4082-BBC7-FA1C79B656D2}" destId="{A05EF043-B8A0-4FDB-9E1A-98BB807761AE}" srcOrd="0" destOrd="0" presId="urn:microsoft.com/office/officeart/2005/8/layout/chevron2"/>
    <dgm:cxn modelId="{994F63CF-EF9A-4A6E-AFD3-C75E36AC01A4}" type="presOf" srcId="{E3DE34AA-7031-49C9-A51F-39583BF3D448}" destId="{DEB2C404-CD00-44F6-83BA-F0677CE2D93A}" srcOrd="0" destOrd="0" presId="urn:microsoft.com/office/officeart/2005/8/layout/chevron2"/>
    <dgm:cxn modelId="{F02244D0-AEC1-425B-8899-6AD1E9C30D54}" type="presOf" srcId="{BDC2BBAE-B4DA-437C-B73F-FE5D5EB96CFA}" destId="{E2C8AE8F-D3A2-44DE-8E25-28354FA2ED49}" srcOrd="0" destOrd="0" presId="urn:microsoft.com/office/officeart/2005/8/layout/chevron2"/>
    <dgm:cxn modelId="{CE4AC1E8-63FC-4C72-A11F-5A0F8879DFEE}" srcId="{BDC2BBAE-B4DA-437C-B73F-FE5D5EB96CFA}" destId="{2A72DA42-F3BC-4F93-89A0-0F7DCC6577FE}" srcOrd="2" destOrd="0" parTransId="{38405DFD-B2E8-40BF-83AB-8B061F9EE285}" sibTransId="{1423CB19-42D6-4771-B310-5EB7EEB5CC5B}"/>
    <dgm:cxn modelId="{29B5D778-0D54-44C0-B773-16BE857A0B87}" type="presParOf" srcId="{E2C8AE8F-D3A2-44DE-8E25-28354FA2ED49}" destId="{A70A3993-01CB-42B6-8361-838C192A21F3}" srcOrd="0" destOrd="0" presId="urn:microsoft.com/office/officeart/2005/8/layout/chevron2"/>
    <dgm:cxn modelId="{4A6B9D81-EF22-4C5D-94F5-0FF26B49F91A}" type="presParOf" srcId="{A70A3993-01CB-42B6-8361-838C192A21F3}" destId="{526C992B-BF31-4262-A719-36A44F2F5D97}" srcOrd="0" destOrd="0" presId="urn:microsoft.com/office/officeart/2005/8/layout/chevron2"/>
    <dgm:cxn modelId="{3A981ECE-5C9A-4FD7-B4F6-FA7B502AAFC4}" type="presParOf" srcId="{A70A3993-01CB-42B6-8361-838C192A21F3}" destId="{47EB7DEE-A37D-48A8-B9F1-F7E4A996F091}" srcOrd="1" destOrd="0" presId="urn:microsoft.com/office/officeart/2005/8/layout/chevron2"/>
    <dgm:cxn modelId="{62EB5D4B-0BBB-49C6-BB28-BAF32C90B3AE}" type="presParOf" srcId="{E2C8AE8F-D3A2-44DE-8E25-28354FA2ED49}" destId="{B3859B7B-87C2-4CD4-8871-75CF8336C6B7}" srcOrd="1" destOrd="0" presId="urn:microsoft.com/office/officeart/2005/8/layout/chevron2"/>
    <dgm:cxn modelId="{EF0C96E9-C9D9-4CB5-B9B7-215B07F52854}" type="presParOf" srcId="{E2C8AE8F-D3A2-44DE-8E25-28354FA2ED49}" destId="{087968D8-6F27-45E8-B789-C93EE71D367E}" srcOrd="2" destOrd="0" presId="urn:microsoft.com/office/officeart/2005/8/layout/chevron2"/>
    <dgm:cxn modelId="{B2E7110C-A11C-484C-ACE3-5B81BEF8993B}" type="presParOf" srcId="{087968D8-6F27-45E8-B789-C93EE71D367E}" destId="{2ECCF494-01DE-41F4-BDB4-FD64A60C8FAC}" srcOrd="0" destOrd="0" presId="urn:microsoft.com/office/officeart/2005/8/layout/chevron2"/>
    <dgm:cxn modelId="{184B2616-EE0B-4CFE-9F82-7F4D63C1E3CF}" type="presParOf" srcId="{087968D8-6F27-45E8-B789-C93EE71D367E}" destId="{8BE6665F-9379-4FE3-AFC9-F4175CE26D2D}" srcOrd="1" destOrd="0" presId="urn:microsoft.com/office/officeart/2005/8/layout/chevron2"/>
    <dgm:cxn modelId="{59CF832A-E539-4E2B-8E0C-558FB814AA2D}" type="presParOf" srcId="{E2C8AE8F-D3A2-44DE-8E25-28354FA2ED49}" destId="{5A52231A-C370-4C7D-B140-E73DEB87B1ED}" srcOrd="3" destOrd="0" presId="urn:microsoft.com/office/officeart/2005/8/layout/chevron2"/>
    <dgm:cxn modelId="{1382A45E-629E-48B9-B5B8-A5C01440C626}" type="presParOf" srcId="{E2C8AE8F-D3A2-44DE-8E25-28354FA2ED49}" destId="{D46EAC81-AFA1-4245-A1B4-6F3B3D679429}" srcOrd="4" destOrd="0" presId="urn:microsoft.com/office/officeart/2005/8/layout/chevron2"/>
    <dgm:cxn modelId="{ABBCFA24-54C9-49CC-B278-86D01F04BFAB}" type="presParOf" srcId="{D46EAC81-AFA1-4245-A1B4-6F3B3D679429}" destId="{32C81912-F305-47B5-B10B-015F158D276A}" srcOrd="0" destOrd="0" presId="urn:microsoft.com/office/officeart/2005/8/layout/chevron2"/>
    <dgm:cxn modelId="{B5DB10CF-DA0C-4852-8AEA-153D21FC519E}" type="presParOf" srcId="{D46EAC81-AFA1-4245-A1B4-6F3B3D679429}" destId="{168FE7C2-E2AB-4E26-86C2-EB1C6146F060}" srcOrd="1" destOrd="0" presId="urn:microsoft.com/office/officeart/2005/8/layout/chevron2"/>
    <dgm:cxn modelId="{3103FA5A-0FE7-4D2F-AC78-55F308A928EB}" type="presParOf" srcId="{E2C8AE8F-D3A2-44DE-8E25-28354FA2ED49}" destId="{2ABC9956-E3D4-4DC5-B0C0-ADBB195B56E8}" srcOrd="5" destOrd="0" presId="urn:microsoft.com/office/officeart/2005/8/layout/chevron2"/>
    <dgm:cxn modelId="{96FC175F-CF6C-497E-A072-AA5FC7BDF6A0}" type="presParOf" srcId="{E2C8AE8F-D3A2-44DE-8E25-28354FA2ED49}" destId="{C3A3F278-2100-4FAE-ACE9-1B7875234317}" srcOrd="6" destOrd="0" presId="urn:microsoft.com/office/officeart/2005/8/layout/chevron2"/>
    <dgm:cxn modelId="{43CB742E-92B5-48FC-A454-A6086B49315F}" type="presParOf" srcId="{C3A3F278-2100-4FAE-ACE9-1B7875234317}" destId="{99D8FD36-4689-4111-A1B6-7363A3AC5CD3}" srcOrd="0" destOrd="0" presId="urn:microsoft.com/office/officeart/2005/8/layout/chevron2"/>
    <dgm:cxn modelId="{B45B0B6D-C18A-480E-875D-748E0F99B6C4}" type="presParOf" srcId="{C3A3F278-2100-4FAE-ACE9-1B7875234317}" destId="{75E93998-5074-40DC-A37A-201D355970B6}" srcOrd="1" destOrd="0" presId="urn:microsoft.com/office/officeart/2005/8/layout/chevron2"/>
    <dgm:cxn modelId="{08D5E5DD-6FE7-4545-92DE-64E4FF297011}" type="presParOf" srcId="{E2C8AE8F-D3A2-44DE-8E25-28354FA2ED49}" destId="{B5B77836-B5D2-4620-BDD2-FF4C51E65D9E}" srcOrd="7" destOrd="0" presId="urn:microsoft.com/office/officeart/2005/8/layout/chevron2"/>
    <dgm:cxn modelId="{C4BD3CFC-F9E0-4586-B5AC-299366A6C5B8}" type="presParOf" srcId="{E2C8AE8F-D3A2-44DE-8E25-28354FA2ED49}" destId="{394745F1-90BC-4BB7-904C-810A588226BD}" srcOrd="8" destOrd="0" presId="urn:microsoft.com/office/officeart/2005/8/layout/chevron2"/>
    <dgm:cxn modelId="{FC28DA94-106C-4386-93AE-717BE314A4A5}" type="presParOf" srcId="{394745F1-90BC-4BB7-904C-810A588226BD}" destId="{FE53591A-48DB-4E36-83C4-D72DA5CF34DE}" srcOrd="0" destOrd="0" presId="urn:microsoft.com/office/officeart/2005/8/layout/chevron2"/>
    <dgm:cxn modelId="{1EAE8104-52C1-463D-BC27-34580C101F3B}" type="presParOf" srcId="{394745F1-90BC-4BB7-904C-810A588226BD}" destId="{E122884D-CEBC-4CAB-A805-79540D6F72EB}" srcOrd="1" destOrd="0" presId="urn:microsoft.com/office/officeart/2005/8/layout/chevron2"/>
    <dgm:cxn modelId="{62F7A22F-4871-48D6-94E7-54AEA726B6AE}" type="presParOf" srcId="{E2C8AE8F-D3A2-44DE-8E25-28354FA2ED49}" destId="{60889B2A-6AD4-47AE-A5F3-0B9E99F58DBC}" srcOrd="9" destOrd="0" presId="urn:microsoft.com/office/officeart/2005/8/layout/chevron2"/>
    <dgm:cxn modelId="{58B8E35D-29F5-429D-8759-500B7BA7228B}" type="presParOf" srcId="{E2C8AE8F-D3A2-44DE-8E25-28354FA2ED49}" destId="{A55166B7-3BE3-4ADA-953B-771B60E2754C}" srcOrd="10" destOrd="0" presId="urn:microsoft.com/office/officeart/2005/8/layout/chevron2"/>
    <dgm:cxn modelId="{D30252E6-47D5-4935-BF78-C6813BAEEFEB}" type="presParOf" srcId="{A55166B7-3BE3-4ADA-953B-771B60E2754C}" destId="{DEB2C404-CD00-44F6-83BA-F0677CE2D93A}" srcOrd="0" destOrd="0" presId="urn:microsoft.com/office/officeart/2005/8/layout/chevron2"/>
    <dgm:cxn modelId="{C9AE5AA3-EFB0-49B1-B585-F8CA0CB53CF2}" type="presParOf" srcId="{A55166B7-3BE3-4ADA-953B-771B60E2754C}" destId="{A05EF043-B8A0-4FDB-9E1A-98BB807761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B702C8-5626-4026-94BA-5FEC679AB2F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0B2712-57C2-4421-BCFF-3C2F8F001262}">
      <dgm:prSet phldrT="[Text]" custT="1"/>
      <dgm:spPr/>
      <dgm:t>
        <a:bodyPr/>
        <a:lstStyle/>
        <a:p>
          <a:r>
            <a:rPr lang="fa-IR" sz="2000" b="1" dirty="0">
              <a:solidFill>
                <a:schemeClr val="tx1"/>
              </a:solidFill>
              <a:cs typeface="B Lotus" panose="00000400000000000000" pitchFamily="2" charset="-78"/>
            </a:rPr>
            <a:t>محورهای پیشران توسعه</a:t>
          </a:r>
          <a:endParaRPr lang="en-US" sz="20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480BBEE7-9ABC-4F6C-BB07-B7D3AA4238B3}" type="parTrans" cxnId="{77716C2D-8606-4051-8ACD-DE8EF0862565}">
      <dgm:prSet/>
      <dgm:spPr/>
      <dgm:t>
        <a:bodyPr/>
        <a:lstStyle/>
        <a:p>
          <a:endParaRPr lang="en-US" sz="40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7509C467-C84E-4AA7-955A-AFC4B4DA674B}" type="sibTrans" cxnId="{77716C2D-8606-4051-8ACD-DE8EF0862565}">
      <dgm:prSet/>
      <dgm:spPr/>
      <dgm:t>
        <a:bodyPr/>
        <a:lstStyle/>
        <a:p>
          <a:endParaRPr lang="en-US" sz="40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DDC7A45C-6EF8-422D-9185-CC19584CD115}">
      <dgm:prSet phldrT="[Text]" custT="1"/>
      <dgm:spPr/>
      <dgm:t>
        <a:bodyPr/>
        <a:lstStyle/>
        <a:p>
          <a:pPr rtl="1"/>
          <a:r>
            <a:rPr lang="ar-SA" sz="1400" b="1" dirty="0">
              <a:solidFill>
                <a:schemeClr val="tx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مدیریت و بهره وری منابع آب</a:t>
          </a:r>
          <a:endParaRPr lang="en-US" sz="14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444A7E4A-AAAB-4247-870F-6908A5A9D059}" type="parTrans" cxnId="{B660D0DA-41E9-4AED-B08B-48646FBC8976}">
      <dgm:prSet custT="1"/>
      <dgm:spPr/>
      <dgm:t>
        <a:bodyPr/>
        <a:lstStyle/>
        <a:p>
          <a:endParaRPr lang="en-US" sz="1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FC825250-451E-458B-9ADA-5B8332D20A19}" type="sibTrans" cxnId="{B660D0DA-41E9-4AED-B08B-48646FBC8976}">
      <dgm:prSet/>
      <dgm:spPr/>
      <dgm:t>
        <a:bodyPr/>
        <a:lstStyle/>
        <a:p>
          <a:endParaRPr lang="en-US" sz="40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F54E70C0-2327-45B2-B548-19B1B2ACDE04}">
      <dgm:prSet custT="1"/>
      <dgm:spPr/>
      <dgm:t>
        <a:bodyPr/>
        <a:lstStyle/>
        <a:p>
          <a:pPr rtl="1"/>
          <a:r>
            <a:rPr lang="ar-SA" sz="1400" b="1" dirty="0">
              <a:solidFill>
                <a:schemeClr val="tx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توسعه زنجیره فعالیت های کشاورزی و افزایش تولید</a:t>
          </a:r>
        </a:p>
      </dgm:t>
    </dgm:pt>
    <dgm:pt modelId="{FEACD499-743D-4875-B80D-3BCFA045D165}" type="parTrans" cxnId="{908789E1-F7B9-475C-BC2D-78F743C753AE}">
      <dgm:prSet custT="1"/>
      <dgm:spPr/>
      <dgm:t>
        <a:bodyPr/>
        <a:lstStyle/>
        <a:p>
          <a:endParaRPr lang="en-US" sz="1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38ABC218-30AF-43DC-8CFC-2F68C0DC8458}" type="sibTrans" cxnId="{908789E1-F7B9-475C-BC2D-78F743C753AE}">
      <dgm:prSet/>
      <dgm:spPr/>
      <dgm:t>
        <a:bodyPr/>
        <a:lstStyle/>
        <a:p>
          <a:endParaRPr lang="en-US" sz="40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3887D42A-5056-4519-BDCC-9D685944C240}">
      <dgm:prSet custT="1"/>
      <dgm:spPr/>
      <dgm:t>
        <a:bodyPr/>
        <a:lstStyle/>
        <a:p>
          <a:r>
            <a:rPr lang="fa-IR" sz="1400" b="1" dirty="0">
              <a:solidFill>
                <a:schemeClr val="tx1"/>
              </a:solidFill>
              <a:cs typeface="B Lotus" panose="00000400000000000000" pitchFamily="2" charset="-78"/>
            </a:rPr>
            <a:t>توسعه فعالیتهای زنبورداری، پرورش گیاهان دارویی</a:t>
          </a:r>
          <a:endParaRPr lang="en-US" sz="14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32861379-82B0-4C79-A2E5-734ADB20E6A0}" type="parTrans" cxnId="{281C00D5-1BCF-4107-9FB4-7C43E5AF9EBD}">
      <dgm:prSet custT="1"/>
      <dgm:spPr/>
      <dgm:t>
        <a:bodyPr/>
        <a:lstStyle/>
        <a:p>
          <a:endParaRPr lang="en-US" sz="1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C97614EA-240D-4B8E-8428-9AC334B8776F}" type="sibTrans" cxnId="{281C00D5-1BCF-4107-9FB4-7C43E5AF9EBD}">
      <dgm:prSet/>
      <dgm:spPr/>
      <dgm:t>
        <a:bodyPr/>
        <a:lstStyle/>
        <a:p>
          <a:endParaRPr lang="en-US" sz="40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FC3C313E-DF18-4AA0-A57A-F3ED85299565}">
      <dgm:prSet custT="1"/>
      <dgm:spPr/>
      <dgm:t>
        <a:bodyPr/>
        <a:lstStyle/>
        <a:p>
          <a:r>
            <a:rPr lang="fa-IR" sz="1400" b="1" dirty="0">
              <a:solidFill>
                <a:schemeClr val="tx1"/>
              </a:solidFill>
              <a:cs typeface="B Lotus" panose="00000400000000000000" pitchFamily="2" charset="-78"/>
            </a:rPr>
            <a:t>مدرن سازی واحدهای دامداری روستایی </a:t>
          </a:r>
          <a:endParaRPr lang="en-US" sz="14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03956B52-BA33-42BD-840E-3E638B399197}" type="parTrans" cxnId="{39FCA49A-8BB1-499A-B10A-75F9B05B40D8}">
      <dgm:prSet custT="1"/>
      <dgm:spPr/>
      <dgm:t>
        <a:bodyPr/>
        <a:lstStyle/>
        <a:p>
          <a:endParaRPr lang="en-US" sz="1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3888A853-9DCB-4928-A76D-E0A0EAD2911F}" type="sibTrans" cxnId="{39FCA49A-8BB1-499A-B10A-75F9B05B40D8}">
      <dgm:prSet/>
      <dgm:spPr/>
      <dgm:t>
        <a:bodyPr/>
        <a:lstStyle/>
        <a:p>
          <a:endParaRPr lang="en-US" sz="40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4D14F7F3-4523-47BF-A109-B4C1013A8BB3}">
      <dgm:prSet custT="1"/>
      <dgm:spPr/>
      <dgm:t>
        <a:bodyPr/>
        <a:lstStyle/>
        <a:p>
          <a:r>
            <a:rPr lang="fa-IR" sz="1400" b="1" dirty="0">
              <a:solidFill>
                <a:schemeClr val="tx1"/>
              </a:solidFill>
              <a:cs typeface="B Lotus" panose="00000400000000000000" pitchFamily="2" charset="-78"/>
            </a:rPr>
            <a:t>ایجاد خوشه تخصصی صنایع دستی</a:t>
          </a:r>
          <a:endParaRPr lang="en-US" sz="14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461CADD2-9C57-406A-94C3-17D0C1A12C80}" type="parTrans" cxnId="{43C3F2C1-EC6E-4994-8E09-C49DE85FC003}">
      <dgm:prSet custT="1"/>
      <dgm:spPr/>
      <dgm:t>
        <a:bodyPr/>
        <a:lstStyle/>
        <a:p>
          <a:endParaRPr lang="en-US" sz="1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225A0D62-0A44-4142-8D2F-BBACC5D74FE8}" type="sibTrans" cxnId="{43C3F2C1-EC6E-4994-8E09-C49DE85FC003}">
      <dgm:prSet/>
      <dgm:spPr/>
      <dgm:t>
        <a:bodyPr/>
        <a:lstStyle/>
        <a:p>
          <a:endParaRPr lang="en-US" sz="40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BF436235-FFE5-4780-A8DC-5521CA8EFB19}">
      <dgm:prSet custT="1"/>
      <dgm:spPr/>
      <dgm:t>
        <a:bodyPr/>
        <a:lstStyle/>
        <a:p>
          <a:r>
            <a:rPr lang="fa-IR" sz="1400" b="1" dirty="0">
              <a:solidFill>
                <a:schemeClr val="tx1"/>
              </a:solidFill>
              <a:cs typeface="B Lotus" panose="00000400000000000000" pitchFamily="2" charset="-78"/>
            </a:rPr>
            <a:t>ایجاد و ساماندهی واحدهای کارگاهی و کوچک خانگی با محوریت زنان</a:t>
          </a:r>
          <a:endParaRPr lang="en-US" sz="14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2FECD700-D47C-4C72-A1C1-AB52B7826E65}" type="parTrans" cxnId="{F08B2C8A-20FC-4024-8A44-2DDC4A645E81}">
      <dgm:prSet custT="1"/>
      <dgm:spPr/>
      <dgm:t>
        <a:bodyPr/>
        <a:lstStyle/>
        <a:p>
          <a:endParaRPr lang="en-US" sz="14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EDCB37C1-5908-48AC-B3AA-EDFB84A05A00}" type="sibTrans" cxnId="{F08B2C8A-20FC-4024-8A44-2DDC4A645E81}">
      <dgm:prSet/>
      <dgm:spPr/>
      <dgm:t>
        <a:bodyPr/>
        <a:lstStyle/>
        <a:p>
          <a:endParaRPr lang="en-US" sz="4000" b="1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E16A9829-ECA2-406F-82A5-8C93372C7EF1}">
      <dgm:prSet/>
      <dgm:spPr/>
      <dgm:t>
        <a:bodyPr/>
        <a:lstStyle/>
        <a:p>
          <a:r>
            <a:rPr lang="fa-IR" b="1" dirty="0">
              <a:solidFill>
                <a:schemeClr val="tx1"/>
              </a:solidFill>
              <a:cs typeface="B Lotus" panose="00000400000000000000" pitchFamily="2" charset="-78"/>
            </a:rPr>
            <a:t>توسعه امکانات و خدمات گردشگری </a:t>
          </a:r>
          <a:endParaRPr lang="en-US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F71674DA-5F53-4A4F-B1B4-C73DD1770F90}" type="parTrans" cxnId="{6922BE10-2059-4998-BFF8-59FB27F699AC}">
      <dgm:prSet/>
      <dgm:spPr/>
      <dgm:t>
        <a:bodyPr/>
        <a:lstStyle/>
        <a:p>
          <a:endParaRPr lang="en-US"/>
        </a:p>
      </dgm:t>
    </dgm:pt>
    <dgm:pt modelId="{39019B5E-9567-4F80-BE6C-6505AEA42A63}" type="sibTrans" cxnId="{6922BE10-2059-4998-BFF8-59FB27F699AC}">
      <dgm:prSet/>
      <dgm:spPr/>
      <dgm:t>
        <a:bodyPr/>
        <a:lstStyle/>
        <a:p>
          <a:endParaRPr lang="en-US"/>
        </a:p>
      </dgm:t>
    </dgm:pt>
    <dgm:pt modelId="{BA5CBF4A-509C-42B3-80C8-F22EDA8DA1B0}" type="pres">
      <dgm:prSet presAssocID="{FAB702C8-5626-4026-94BA-5FEC679AB2F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55EF5A-E48F-44E9-912B-C3BD9351C561}" type="pres">
      <dgm:prSet presAssocID="{FE0B2712-57C2-4421-BCFF-3C2F8F001262}" presName="centerShape" presStyleLbl="node0" presStyleIdx="0" presStyleCnt="1" custScaleX="132557"/>
      <dgm:spPr/>
    </dgm:pt>
    <dgm:pt modelId="{32568AB2-3DD1-4735-9C58-DA8C5FFA42D9}" type="pres">
      <dgm:prSet presAssocID="{444A7E4A-AAAB-4247-870F-6908A5A9D059}" presName="parTrans" presStyleLbl="sibTrans2D1" presStyleIdx="0" presStyleCnt="7"/>
      <dgm:spPr/>
    </dgm:pt>
    <dgm:pt modelId="{67D62B16-D76B-4669-8005-3D9F7A711AEA}" type="pres">
      <dgm:prSet presAssocID="{444A7E4A-AAAB-4247-870F-6908A5A9D059}" presName="connectorText" presStyleLbl="sibTrans2D1" presStyleIdx="0" presStyleCnt="7"/>
      <dgm:spPr/>
    </dgm:pt>
    <dgm:pt modelId="{2D8A5030-FFD4-45A5-8CD7-8EE4DFF4F915}" type="pres">
      <dgm:prSet presAssocID="{DDC7A45C-6EF8-422D-9185-CC19584CD115}" presName="node" presStyleLbl="node1" presStyleIdx="0" presStyleCnt="7" custScaleX="120126">
        <dgm:presLayoutVars>
          <dgm:bulletEnabled val="1"/>
        </dgm:presLayoutVars>
      </dgm:prSet>
      <dgm:spPr/>
    </dgm:pt>
    <dgm:pt modelId="{110F59DE-AD3D-47D4-BCC9-03199A2764F2}" type="pres">
      <dgm:prSet presAssocID="{03956B52-BA33-42BD-840E-3E638B399197}" presName="parTrans" presStyleLbl="sibTrans2D1" presStyleIdx="1" presStyleCnt="7"/>
      <dgm:spPr/>
    </dgm:pt>
    <dgm:pt modelId="{A5CC76FC-5EE6-4D28-ACF1-FD894D2AF537}" type="pres">
      <dgm:prSet presAssocID="{03956B52-BA33-42BD-840E-3E638B399197}" presName="connectorText" presStyleLbl="sibTrans2D1" presStyleIdx="1" presStyleCnt="7"/>
      <dgm:spPr/>
    </dgm:pt>
    <dgm:pt modelId="{1E05CA73-58F5-49E3-BAC8-806023ABC8FF}" type="pres">
      <dgm:prSet presAssocID="{FC3C313E-DF18-4AA0-A57A-F3ED85299565}" presName="node" presStyleLbl="node1" presStyleIdx="1" presStyleCnt="7" custScaleX="120126">
        <dgm:presLayoutVars>
          <dgm:bulletEnabled val="1"/>
        </dgm:presLayoutVars>
      </dgm:prSet>
      <dgm:spPr/>
    </dgm:pt>
    <dgm:pt modelId="{0A1A03B1-733D-4627-9B93-F71BD49AB7D0}" type="pres">
      <dgm:prSet presAssocID="{461CADD2-9C57-406A-94C3-17D0C1A12C80}" presName="parTrans" presStyleLbl="sibTrans2D1" presStyleIdx="2" presStyleCnt="7"/>
      <dgm:spPr/>
    </dgm:pt>
    <dgm:pt modelId="{28025819-72C1-41E8-8396-C0B4DD9652D5}" type="pres">
      <dgm:prSet presAssocID="{461CADD2-9C57-406A-94C3-17D0C1A12C80}" presName="connectorText" presStyleLbl="sibTrans2D1" presStyleIdx="2" presStyleCnt="7"/>
      <dgm:spPr/>
    </dgm:pt>
    <dgm:pt modelId="{442F6747-0C6F-4426-B704-5BC28BA9DF63}" type="pres">
      <dgm:prSet presAssocID="{4D14F7F3-4523-47BF-A109-B4C1013A8BB3}" presName="node" presStyleLbl="node1" presStyleIdx="2" presStyleCnt="7" custScaleX="120126">
        <dgm:presLayoutVars>
          <dgm:bulletEnabled val="1"/>
        </dgm:presLayoutVars>
      </dgm:prSet>
      <dgm:spPr/>
    </dgm:pt>
    <dgm:pt modelId="{F378D37D-4EB4-4DD8-845D-A70FB1EC0544}" type="pres">
      <dgm:prSet presAssocID="{32861379-82B0-4C79-A2E5-734ADB20E6A0}" presName="parTrans" presStyleLbl="sibTrans2D1" presStyleIdx="3" presStyleCnt="7"/>
      <dgm:spPr/>
    </dgm:pt>
    <dgm:pt modelId="{A4C2F791-E8A6-4BD3-9032-95C0403E9AD4}" type="pres">
      <dgm:prSet presAssocID="{32861379-82B0-4C79-A2E5-734ADB20E6A0}" presName="connectorText" presStyleLbl="sibTrans2D1" presStyleIdx="3" presStyleCnt="7"/>
      <dgm:spPr/>
    </dgm:pt>
    <dgm:pt modelId="{593AB89B-157A-4793-9984-368A4CA207F7}" type="pres">
      <dgm:prSet presAssocID="{3887D42A-5056-4519-BDCC-9D685944C240}" presName="node" presStyleLbl="node1" presStyleIdx="3" presStyleCnt="7" custScaleX="120126">
        <dgm:presLayoutVars>
          <dgm:bulletEnabled val="1"/>
        </dgm:presLayoutVars>
      </dgm:prSet>
      <dgm:spPr/>
    </dgm:pt>
    <dgm:pt modelId="{6DB8E27D-34F8-445D-A3D7-0B07FB27E7C1}" type="pres">
      <dgm:prSet presAssocID="{FEACD499-743D-4875-B80D-3BCFA045D165}" presName="parTrans" presStyleLbl="sibTrans2D1" presStyleIdx="4" presStyleCnt="7"/>
      <dgm:spPr/>
    </dgm:pt>
    <dgm:pt modelId="{8D0B0873-EC1B-4994-B013-1CA380493656}" type="pres">
      <dgm:prSet presAssocID="{FEACD499-743D-4875-B80D-3BCFA045D165}" presName="connectorText" presStyleLbl="sibTrans2D1" presStyleIdx="4" presStyleCnt="7"/>
      <dgm:spPr/>
    </dgm:pt>
    <dgm:pt modelId="{67FA7E46-CF2C-47AE-ADE9-C2D366166398}" type="pres">
      <dgm:prSet presAssocID="{F54E70C0-2327-45B2-B548-19B1B2ACDE04}" presName="node" presStyleLbl="node1" presStyleIdx="4" presStyleCnt="7" custScaleX="120126">
        <dgm:presLayoutVars>
          <dgm:bulletEnabled val="1"/>
        </dgm:presLayoutVars>
      </dgm:prSet>
      <dgm:spPr/>
    </dgm:pt>
    <dgm:pt modelId="{B24DDE7C-72BF-4176-A831-E5A34C2DD78C}" type="pres">
      <dgm:prSet presAssocID="{2FECD700-D47C-4C72-A1C1-AB52B7826E65}" presName="parTrans" presStyleLbl="sibTrans2D1" presStyleIdx="5" presStyleCnt="7"/>
      <dgm:spPr/>
    </dgm:pt>
    <dgm:pt modelId="{1E2DEA58-C8C3-43F7-94E8-0C7A8B318069}" type="pres">
      <dgm:prSet presAssocID="{2FECD700-D47C-4C72-A1C1-AB52B7826E65}" presName="connectorText" presStyleLbl="sibTrans2D1" presStyleIdx="5" presStyleCnt="7"/>
      <dgm:spPr/>
    </dgm:pt>
    <dgm:pt modelId="{E588245F-431D-4F6F-A4DB-492EDCFAD652}" type="pres">
      <dgm:prSet presAssocID="{BF436235-FFE5-4780-A8DC-5521CA8EFB19}" presName="node" presStyleLbl="node1" presStyleIdx="5" presStyleCnt="7" custScaleX="120476">
        <dgm:presLayoutVars>
          <dgm:bulletEnabled val="1"/>
        </dgm:presLayoutVars>
      </dgm:prSet>
      <dgm:spPr/>
    </dgm:pt>
    <dgm:pt modelId="{EF9AC448-39E7-4EC8-9658-A104EDD93505}" type="pres">
      <dgm:prSet presAssocID="{F71674DA-5F53-4A4F-B1B4-C73DD1770F90}" presName="parTrans" presStyleLbl="sibTrans2D1" presStyleIdx="6" presStyleCnt="7"/>
      <dgm:spPr/>
    </dgm:pt>
    <dgm:pt modelId="{D3726499-D41C-44AD-B1CB-428A1BB67B4F}" type="pres">
      <dgm:prSet presAssocID="{F71674DA-5F53-4A4F-B1B4-C73DD1770F90}" presName="connectorText" presStyleLbl="sibTrans2D1" presStyleIdx="6" presStyleCnt="7"/>
      <dgm:spPr/>
    </dgm:pt>
    <dgm:pt modelId="{2A65A8E5-F482-472F-8928-5A75EEE74D5F}" type="pres">
      <dgm:prSet presAssocID="{E16A9829-ECA2-406F-82A5-8C93372C7EF1}" presName="node" presStyleLbl="node1" presStyleIdx="6" presStyleCnt="7" custScaleX="120476">
        <dgm:presLayoutVars>
          <dgm:bulletEnabled val="1"/>
        </dgm:presLayoutVars>
      </dgm:prSet>
      <dgm:spPr/>
    </dgm:pt>
  </dgm:ptLst>
  <dgm:cxnLst>
    <dgm:cxn modelId="{6922BE10-2059-4998-BFF8-59FB27F699AC}" srcId="{FE0B2712-57C2-4421-BCFF-3C2F8F001262}" destId="{E16A9829-ECA2-406F-82A5-8C93372C7EF1}" srcOrd="6" destOrd="0" parTransId="{F71674DA-5F53-4A4F-B1B4-C73DD1770F90}" sibTransId="{39019B5E-9567-4F80-BE6C-6505AEA42A63}"/>
    <dgm:cxn modelId="{D0912F13-4B96-464F-8794-1AAF12754FD5}" type="presOf" srcId="{FC3C313E-DF18-4AA0-A57A-F3ED85299565}" destId="{1E05CA73-58F5-49E3-BAC8-806023ABC8FF}" srcOrd="0" destOrd="0" presId="urn:microsoft.com/office/officeart/2005/8/layout/radial5"/>
    <dgm:cxn modelId="{6E82001E-9CD4-480F-8749-B22AF4941003}" type="presOf" srcId="{444A7E4A-AAAB-4247-870F-6908A5A9D059}" destId="{32568AB2-3DD1-4735-9C58-DA8C5FFA42D9}" srcOrd="0" destOrd="0" presId="urn:microsoft.com/office/officeart/2005/8/layout/radial5"/>
    <dgm:cxn modelId="{40CC3F24-537E-4D48-A62F-BE01215648D8}" type="presOf" srcId="{461CADD2-9C57-406A-94C3-17D0C1A12C80}" destId="{0A1A03B1-733D-4627-9B93-F71BD49AB7D0}" srcOrd="0" destOrd="0" presId="urn:microsoft.com/office/officeart/2005/8/layout/radial5"/>
    <dgm:cxn modelId="{77716C2D-8606-4051-8ACD-DE8EF0862565}" srcId="{FAB702C8-5626-4026-94BA-5FEC679AB2FC}" destId="{FE0B2712-57C2-4421-BCFF-3C2F8F001262}" srcOrd="0" destOrd="0" parTransId="{480BBEE7-9ABC-4F6C-BB07-B7D3AA4238B3}" sibTransId="{7509C467-C84E-4AA7-955A-AFC4B4DA674B}"/>
    <dgm:cxn modelId="{45D58F2F-09F4-4BB1-939B-CF861EDB9B69}" type="presOf" srcId="{32861379-82B0-4C79-A2E5-734ADB20E6A0}" destId="{F378D37D-4EB4-4DD8-845D-A70FB1EC0544}" srcOrd="0" destOrd="0" presId="urn:microsoft.com/office/officeart/2005/8/layout/radial5"/>
    <dgm:cxn modelId="{94A2A532-11EA-4C08-AF2C-356C034854B3}" type="presOf" srcId="{3887D42A-5056-4519-BDCC-9D685944C240}" destId="{593AB89B-157A-4793-9984-368A4CA207F7}" srcOrd="0" destOrd="0" presId="urn:microsoft.com/office/officeart/2005/8/layout/radial5"/>
    <dgm:cxn modelId="{5C9DB238-2A9C-4B30-BB71-19FBC0B73FBB}" type="presOf" srcId="{BF436235-FFE5-4780-A8DC-5521CA8EFB19}" destId="{E588245F-431D-4F6F-A4DB-492EDCFAD652}" srcOrd="0" destOrd="0" presId="urn:microsoft.com/office/officeart/2005/8/layout/radial5"/>
    <dgm:cxn modelId="{A144CF70-7540-40C7-BACF-0B47D14BB99D}" type="presOf" srcId="{2FECD700-D47C-4C72-A1C1-AB52B7826E65}" destId="{B24DDE7C-72BF-4176-A831-E5A34C2DD78C}" srcOrd="0" destOrd="0" presId="urn:microsoft.com/office/officeart/2005/8/layout/radial5"/>
    <dgm:cxn modelId="{75ED6C54-23CD-40EE-A0F3-BE7D78C6046E}" type="presOf" srcId="{444A7E4A-AAAB-4247-870F-6908A5A9D059}" destId="{67D62B16-D76B-4669-8005-3D9F7A711AEA}" srcOrd="1" destOrd="0" presId="urn:microsoft.com/office/officeart/2005/8/layout/radial5"/>
    <dgm:cxn modelId="{16A55381-9185-4D4E-854D-E17B66E5F1DB}" type="presOf" srcId="{FEACD499-743D-4875-B80D-3BCFA045D165}" destId="{8D0B0873-EC1B-4994-B013-1CA380493656}" srcOrd="1" destOrd="0" presId="urn:microsoft.com/office/officeart/2005/8/layout/radial5"/>
    <dgm:cxn modelId="{68233484-4A9C-468B-A9A8-AE4742448FCB}" type="presOf" srcId="{E16A9829-ECA2-406F-82A5-8C93372C7EF1}" destId="{2A65A8E5-F482-472F-8928-5A75EEE74D5F}" srcOrd="0" destOrd="0" presId="urn:microsoft.com/office/officeart/2005/8/layout/radial5"/>
    <dgm:cxn modelId="{C86D9087-F980-46DE-A902-F3A392672496}" type="presOf" srcId="{DDC7A45C-6EF8-422D-9185-CC19584CD115}" destId="{2D8A5030-FFD4-45A5-8CD7-8EE4DFF4F915}" srcOrd="0" destOrd="0" presId="urn:microsoft.com/office/officeart/2005/8/layout/radial5"/>
    <dgm:cxn modelId="{76D8C487-5D47-4C13-AD16-57D9406DBD48}" type="presOf" srcId="{F71674DA-5F53-4A4F-B1B4-C73DD1770F90}" destId="{D3726499-D41C-44AD-B1CB-428A1BB67B4F}" srcOrd="1" destOrd="0" presId="urn:microsoft.com/office/officeart/2005/8/layout/radial5"/>
    <dgm:cxn modelId="{F08B2C8A-20FC-4024-8A44-2DDC4A645E81}" srcId="{FE0B2712-57C2-4421-BCFF-3C2F8F001262}" destId="{BF436235-FFE5-4780-A8DC-5521CA8EFB19}" srcOrd="5" destOrd="0" parTransId="{2FECD700-D47C-4C72-A1C1-AB52B7826E65}" sibTransId="{EDCB37C1-5908-48AC-B3AA-EDFB84A05A00}"/>
    <dgm:cxn modelId="{0BE2AF8C-234A-4C71-B421-D0A97B91E572}" type="presOf" srcId="{F71674DA-5F53-4A4F-B1B4-C73DD1770F90}" destId="{EF9AC448-39E7-4EC8-9658-A104EDD93505}" srcOrd="0" destOrd="0" presId="urn:microsoft.com/office/officeart/2005/8/layout/radial5"/>
    <dgm:cxn modelId="{15CA9692-696C-4B1D-8953-2F3057CB68DA}" type="presOf" srcId="{03956B52-BA33-42BD-840E-3E638B399197}" destId="{A5CC76FC-5EE6-4D28-ACF1-FD894D2AF537}" srcOrd="1" destOrd="0" presId="urn:microsoft.com/office/officeart/2005/8/layout/radial5"/>
    <dgm:cxn modelId="{39FCA49A-8BB1-499A-B10A-75F9B05B40D8}" srcId="{FE0B2712-57C2-4421-BCFF-3C2F8F001262}" destId="{FC3C313E-DF18-4AA0-A57A-F3ED85299565}" srcOrd="1" destOrd="0" parTransId="{03956B52-BA33-42BD-840E-3E638B399197}" sibTransId="{3888A853-9DCB-4928-A76D-E0A0EAD2911F}"/>
    <dgm:cxn modelId="{34EEF59A-2FE7-4D4C-8153-A9B5967EB726}" type="presOf" srcId="{4D14F7F3-4523-47BF-A109-B4C1013A8BB3}" destId="{442F6747-0C6F-4426-B704-5BC28BA9DF63}" srcOrd="0" destOrd="0" presId="urn:microsoft.com/office/officeart/2005/8/layout/radial5"/>
    <dgm:cxn modelId="{283798A0-8769-4145-868F-AFFE26D25D25}" type="presOf" srcId="{FAB702C8-5626-4026-94BA-5FEC679AB2FC}" destId="{BA5CBF4A-509C-42B3-80C8-F22EDA8DA1B0}" srcOrd="0" destOrd="0" presId="urn:microsoft.com/office/officeart/2005/8/layout/radial5"/>
    <dgm:cxn modelId="{9E4B3BA3-C481-4452-9198-93AEDA0C193A}" type="presOf" srcId="{F54E70C0-2327-45B2-B548-19B1B2ACDE04}" destId="{67FA7E46-CF2C-47AE-ADE9-C2D366166398}" srcOrd="0" destOrd="0" presId="urn:microsoft.com/office/officeart/2005/8/layout/radial5"/>
    <dgm:cxn modelId="{1ADE4DA5-3E15-4284-A38C-E1DCD3147182}" type="presOf" srcId="{2FECD700-D47C-4C72-A1C1-AB52B7826E65}" destId="{1E2DEA58-C8C3-43F7-94E8-0C7A8B318069}" srcOrd="1" destOrd="0" presId="urn:microsoft.com/office/officeart/2005/8/layout/radial5"/>
    <dgm:cxn modelId="{14562CA9-9549-4B90-931D-48FEE13096A6}" type="presOf" srcId="{FEACD499-743D-4875-B80D-3BCFA045D165}" destId="{6DB8E27D-34F8-445D-A3D7-0B07FB27E7C1}" srcOrd="0" destOrd="0" presId="urn:microsoft.com/office/officeart/2005/8/layout/radial5"/>
    <dgm:cxn modelId="{6DFE41B0-F553-4097-9A01-BC24178BAABA}" type="presOf" srcId="{461CADD2-9C57-406A-94C3-17D0C1A12C80}" destId="{28025819-72C1-41E8-8396-C0B4DD9652D5}" srcOrd="1" destOrd="0" presId="urn:microsoft.com/office/officeart/2005/8/layout/radial5"/>
    <dgm:cxn modelId="{43C3F2C1-EC6E-4994-8E09-C49DE85FC003}" srcId="{FE0B2712-57C2-4421-BCFF-3C2F8F001262}" destId="{4D14F7F3-4523-47BF-A109-B4C1013A8BB3}" srcOrd="2" destOrd="0" parTransId="{461CADD2-9C57-406A-94C3-17D0C1A12C80}" sibTransId="{225A0D62-0A44-4142-8D2F-BBACC5D74FE8}"/>
    <dgm:cxn modelId="{5C262BCC-8AE1-4F86-934F-40EF2AE5A92F}" type="presOf" srcId="{32861379-82B0-4C79-A2E5-734ADB20E6A0}" destId="{A4C2F791-E8A6-4BD3-9032-95C0403E9AD4}" srcOrd="1" destOrd="0" presId="urn:microsoft.com/office/officeart/2005/8/layout/radial5"/>
    <dgm:cxn modelId="{281C00D5-1BCF-4107-9FB4-7C43E5AF9EBD}" srcId="{FE0B2712-57C2-4421-BCFF-3C2F8F001262}" destId="{3887D42A-5056-4519-BDCC-9D685944C240}" srcOrd="3" destOrd="0" parTransId="{32861379-82B0-4C79-A2E5-734ADB20E6A0}" sibTransId="{C97614EA-240D-4B8E-8428-9AC334B8776F}"/>
    <dgm:cxn modelId="{AD6A9FD7-CF57-41A5-B7BF-5A288DE48DC2}" type="presOf" srcId="{FE0B2712-57C2-4421-BCFF-3C2F8F001262}" destId="{C155EF5A-E48F-44E9-912B-C3BD9351C561}" srcOrd="0" destOrd="0" presId="urn:microsoft.com/office/officeart/2005/8/layout/radial5"/>
    <dgm:cxn modelId="{B660D0DA-41E9-4AED-B08B-48646FBC8976}" srcId="{FE0B2712-57C2-4421-BCFF-3C2F8F001262}" destId="{DDC7A45C-6EF8-422D-9185-CC19584CD115}" srcOrd="0" destOrd="0" parTransId="{444A7E4A-AAAB-4247-870F-6908A5A9D059}" sibTransId="{FC825250-451E-458B-9ADA-5B8332D20A19}"/>
    <dgm:cxn modelId="{908789E1-F7B9-475C-BC2D-78F743C753AE}" srcId="{FE0B2712-57C2-4421-BCFF-3C2F8F001262}" destId="{F54E70C0-2327-45B2-B548-19B1B2ACDE04}" srcOrd="4" destOrd="0" parTransId="{FEACD499-743D-4875-B80D-3BCFA045D165}" sibTransId="{38ABC218-30AF-43DC-8CFC-2F68C0DC8458}"/>
    <dgm:cxn modelId="{B369ACF7-5EF4-4A00-B5DF-2006A3D1A0DD}" type="presOf" srcId="{03956B52-BA33-42BD-840E-3E638B399197}" destId="{110F59DE-AD3D-47D4-BCC9-03199A2764F2}" srcOrd="0" destOrd="0" presId="urn:microsoft.com/office/officeart/2005/8/layout/radial5"/>
    <dgm:cxn modelId="{4DA47A45-25C7-4DF0-B637-43BA5EE4777D}" type="presParOf" srcId="{BA5CBF4A-509C-42B3-80C8-F22EDA8DA1B0}" destId="{C155EF5A-E48F-44E9-912B-C3BD9351C561}" srcOrd="0" destOrd="0" presId="urn:microsoft.com/office/officeart/2005/8/layout/radial5"/>
    <dgm:cxn modelId="{25EA0F34-8A5B-4C2C-AA76-4B2517561344}" type="presParOf" srcId="{BA5CBF4A-509C-42B3-80C8-F22EDA8DA1B0}" destId="{32568AB2-3DD1-4735-9C58-DA8C5FFA42D9}" srcOrd="1" destOrd="0" presId="urn:microsoft.com/office/officeart/2005/8/layout/radial5"/>
    <dgm:cxn modelId="{8881BCEF-1462-4FE8-962C-53E972A76B3C}" type="presParOf" srcId="{32568AB2-3DD1-4735-9C58-DA8C5FFA42D9}" destId="{67D62B16-D76B-4669-8005-3D9F7A711AEA}" srcOrd="0" destOrd="0" presId="urn:microsoft.com/office/officeart/2005/8/layout/radial5"/>
    <dgm:cxn modelId="{0F4A00CA-5A5D-4522-8042-BE6C7CE9DFC3}" type="presParOf" srcId="{BA5CBF4A-509C-42B3-80C8-F22EDA8DA1B0}" destId="{2D8A5030-FFD4-45A5-8CD7-8EE4DFF4F915}" srcOrd="2" destOrd="0" presId="urn:microsoft.com/office/officeart/2005/8/layout/radial5"/>
    <dgm:cxn modelId="{46DE107D-9AA0-4BC6-8682-256282ECFAB8}" type="presParOf" srcId="{BA5CBF4A-509C-42B3-80C8-F22EDA8DA1B0}" destId="{110F59DE-AD3D-47D4-BCC9-03199A2764F2}" srcOrd="3" destOrd="0" presId="urn:microsoft.com/office/officeart/2005/8/layout/radial5"/>
    <dgm:cxn modelId="{FD220F3B-D099-481E-80FE-8574F1F8CF44}" type="presParOf" srcId="{110F59DE-AD3D-47D4-BCC9-03199A2764F2}" destId="{A5CC76FC-5EE6-4D28-ACF1-FD894D2AF537}" srcOrd="0" destOrd="0" presId="urn:microsoft.com/office/officeart/2005/8/layout/radial5"/>
    <dgm:cxn modelId="{4FCF4367-478F-414A-9D26-C53C70F8C478}" type="presParOf" srcId="{BA5CBF4A-509C-42B3-80C8-F22EDA8DA1B0}" destId="{1E05CA73-58F5-49E3-BAC8-806023ABC8FF}" srcOrd="4" destOrd="0" presId="urn:microsoft.com/office/officeart/2005/8/layout/radial5"/>
    <dgm:cxn modelId="{E12CC0A9-CF8D-4238-A590-742EC013D34B}" type="presParOf" srcId="{BA5CBF4A-509C-42B3-80C8-F22EDA8DA1B0}" destId="{0A1A03B1-733D-4627-9B93-F71BD49AB7D0}" srcOrd="5" destOrd="0" presId="urn:microsoft.com/office/officeart/2005/8/layout/radial5"/>
    <dgm:cxn modelId="{F23DA2BE-17EB-4EF2-90C7-36DD41BE4BB9}" type="presParOf" srcId="{0A1A03B1-733D-4627-9B93-F71BD49AB7D0}" destId="{28025819-72C1-41E8-8396-C0B4DD9652D5}" srcOrd="0" destOrd="0" presId="urn:microsoft.com/office/officeart/2005/8/layout/radial5"/>
    <dgm:cxn modelId="{EC0A050E-0238-4F08-B829-016C24A93397}" type="presParOf" srcId="{BA5CBF4A-509C-42B3-80C8-F22EDA8DA1B0}" destId="{442F6747-0C6F-4426-B704-5BC28BA9DF63}" srcOrd="6" destOrd="0" presId="urn:microsoft.com/office/officeart/2005/8/layout/radial5"/>
    <dgm:cxn modelId="{9F8A7292-5818-4594-84D0-04585A234FF3}" type="presParOf" srcId="{BA5CBF4A-509C-42B3-80C8-F22EDA8DA1B0}" destId="{F378D37D-4EB4-4DD8-845D-A70FB1EC0544}" srcOrd="7" destOrd="0" presId="urn:microsoft.com/office/officeart/2005/8/layout/radial5"/>
    <dgm:cxn modelId="{3E512D09-384E-4E67-B61F-0135429B6547}" type="presParOf" srcId="{F378D37D-4EB4-4DD8-845D-A70FB1EC0544}" destId="{A4C2F791-E8A6-4BD3-9032-95C0403E9AD4}" srcOrd="0" destOrd="0" presId="urn:microsoft.com/office/officeart/2005/8/layout/radial5"/>
    <dgm:cxn modelId="{59C30372-590F-465E-88CA-63CB6367D1E8}" type="presParOf" srcId="{BA5CBF4A-509C-42B3-80C8-F22EDA8DA1B0}" destId="{593AB89B-157A-4793-9984-368A4CA207F7}" srcOrd="8" destOrd="0" presId="urn:microsoft.com/office/officeart/2005/8/layout/radial5"/>
    <dgm:cxn modelId="{C2219E2A-7567-4BA0-8A8C-814780AAEC3A}" type="presParOf" srcId="{BA5CBF4A-509C-42B3-80C8-F22EDA8DA1B0}" destId="{6DB8E27D-34F8-445D-A3D7-0B07FB27E7C1}" srcOrd="9" destOrd="0" presId="urn:microsoft.com/office/officeart/2005/8/layout/radial5"/>
    <dgm:cxn modelId="{5886E0F1-532F-4626-B572-EBF14B180D5D}" type="presParOf" srcId="{6DB8E27D-34F8-445D-A3D7-0B07FB27E7C1}" destId="{8D0B0873-EC1B-4994-B013-1CA380493656}" srcOrd="0" destOrd="0" presId="urn:microsoft.com/office/officeart/2005/8/layout/radial5"/>
    <dgm:cxn modelId="{4306DC19-2899-494A-BD46-9762436A9EFC}" type="presParOf" srcId="{BA5CBF4A-509C-42B3-80C8-F22EDA8DA1B0}" destId="{67FA7E46-CF2C-47AE-ADE9-C2D366166398}" srcOrd="10" destOrd="0" presId="urn:microsoft.com/office/officeart/2005/8/layout/radial5"/>
    <dgm:cxn modelId="{BF3E5ADF-72CC-426D-AA86-7C16C181A25A}" type="presParOf" srcId="{BA5CBF4A-509C-42B3-80C8-F22EDA8DA1B0}" destId="{B24DDE7C-72BF-4176-A831-E5A34C2DD78C}" srcOrd="11" destOrd="0" presId="urn:microsoft.com/office/officeart/2005/8/layout/radial5"/>
    <dgm:cxn modelId="{9BF64F7E-25CE-4512-85C3-EBE714A4A9AB}" type="presParOf" srcId="{B24DDE7C-72BF-4176-A831-E5A34C2DD78C}" destId="{1E2DEA58-C8C3-43F7-94E8-0C7A8B318069}" srcOrd="0" destOrd="0" presId="urn:microsoft.com/office/officeart/2005/8/layout/radial5"/>
    <dgm:cxn modelId="{51EF2AC2-46C8-4093-A901-BFD77F46E941}" type="presParOf" srcId="{BA5CBF4A-509C-42B3-80C8-F22EDA8DA1B0}" destId="{E588245F-431D-4F6F-A4DB-492EDCFAD652}" srcOrd="12" destOrd="0" presId="urn:microsoft.com/office/officeart/2005/8/layout/radial5"/>
    <dgm:cxn modelId="{E0A47178-52AC-4E08-8D84-D86CB795BB4B}" type="presParOf" srcId="{BA5CBF4A-509C-42B3-80C8-F22EDA8DA1B0}" destId="{EF9AC448-39E7-4EC8-9658-A104EDD93505}" srcOrd="13" destOrd="0" presId="urn:microsoft.com/office/officeart/2005/8/layout/radial5"/>
    <dgm:cxn modelId="{34BF7B56-9228-45A6-ABEC-FA26824D4D4C}" type="presParOf" srcId="{EF9AC448-39E7-4EC8-9658-A104EDD93505}" destId="{D3726499-D41C-44AD-B1CB-428A1BB67B4F}" srcOrd="0" destOrd="0" presId="urn:microsoft.com/office/officeart/2005/8/layout/radial5"/>
    <dgm:cxn modelId="{F19A07CA-885C-4177-B35A-369DA1E957E6}" type="presParOf" srcId="{BA5CBF4A-509C-42B3-80C8-F22EDA8DA1B0}" destId="{2A65A8E5-F482-472F-8928-5A75EEE74D5F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6A5D42-3B30-4505-A6DC-E894171ABE7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61A891F3-F703-4AB2-8E9F-E9117E0C4047}">
      <dgm:prSet phldrT="[Text]" custT="1"/>
      <dgm:spPr/>
      <dgm:t>
        <a:bodyPr/>
        <a:lstStyle/>
        <a:p>
          <a:pPr rtl="1"/>
          <a:r>
            <a:rPr lang="fa-IR" sz="1600" b="1" dirty="0">
              <a:solidFill>
                <a:schemeClr val="tx1"/>
              </a:solidFill>
              <a:cs typeface="B Lotus" panose="00000400000000000000" pitchFamily="2" charset="-78"/>
            </a:rPr>
            <a:t>جامعه محلی (دهیاران، شوراها و معتمدین و پیشروان محلی)</a:t>
          </a:r>
          <a:endParaRPr lang="en-US" sz="16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E024B494-809C-42AB-A12D-521D9D559F2A}" type="parTrans" cxnId="{B0703DFA-D149-4A83-9221-849DB4BB51F6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8F8AFE64-F046-441E-B10E-F898E0F11568}" type="sibTrans" cxnId="{B0703DFA-D149-4A83-9221-849DB4BB51F6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6B90ADD3-4989-4028-9D5C-13D34A8AFDD5}">
      <dgm:prSet phldrT="[Text]" custT="1"/>
      <dgm:spPr/>
      <dgm:t>
        <a:bodyPr/>
        <a:lstStyle/>
        <a:p>
          <a:pPr rtl="1"/>
          <a:r>
            <a:rPr lang="fa-IR" sz="2000" b="1" dirty="0">
              <a:solidFill>
                <a:schemeClr val="tx1"/>
              </a:solidFill>
              <a:cs typeface="B Lotus" panose="00000400000000000000" pitchFamily="2" charset="-78"/>
            </a:rPr>
            <a:t>دستگاههای اجرایی استان</a:t>
          </a:r>
          <a:endParaRPr lang="en-US" sz="20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5C69C4E0-C0A9-46AE-B4C8-C48C43D78E0E}" type="parTrans" cxnId="{7539462F-B696-4FB0-B935-397115D361BA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A1332923-AE97-45E5-9863-9F0AA96281B4}" type="sibTrans" cxnId="{7539462F-B696-4FB0-B935-397115D361BA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8A0A1D89-1B1E-4560-B182-2650AC529FD4}">
      <dgm:prSet phldrT="[Text]" custT="1"/>
      <dgm:spPr/>
      <dgm:t>
        <a:bodyPr/>
        <a:lstStyle/>
        <a:p>
          <a:pPr rtl="1"/>
          <a:r>
            <a:rPr lang="fa-IR" sz="2000" b="1" dirty="0">
              <a:solidFill>
                <a:schemeClr val="tx1"/>
              </a:solidFill>
              <a:cs typeface="B Lotus" panose="00000400000000000000" pitchFamily="2" charset="-78"/>
            </a:rPr>
            <a:t>دستگاههای اجرایی</a:t>
          </a:r>
          <a:r>
            <a:rPr lang="en-US" sz="2000" b="1" dirty="0">
              <a:solidFill>
                <a:schemeClr val="tx1"/>
              </a:solidFill>
              <a:cs typeface="B Lotus" panose="00000400000000000000" pitchFamily="2" charset="-78"/>
            </a:rPr>
            <a:t> </a:t>
          </a:r>
          <a:r>
            <a:rPr lang="fa-IR" sz="2000" b="1" dirty="0">
              <a:solidFill>
                <a:schemeClr val="tx1"/>
              </a:solidFill>
              <a:cs typeface="B Lotus" panose="00000400000000000000" pitchFamily="2" charset="-78"/>
            </a:rPr>
            <a:t>شهرستان </a:t>
          </a:r>
          <a:endParaRPr lang="en-US" sz="20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C268A970-9AE3-4485-95B9-F48FE6CE910D}" type="parTrans" cxnId="{A35CAC1C-8CC2-4373-8A55-9302C8AE77EE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9FB38392-D801-4EAA-9198-B8FAD917369E}" type="sibTrans" cxnId="{A35CAC1C-8CC2-4373-8A55-9302C8AE77EE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2F22D716-33B8-474C-B92E-D8E1115F4B69}">
      <dgm:prSet custT="1"/>
      <dgm:spPr/>
      <dgm:t>
        <a:bodyPr/>
        <a:lstStyle/>
        <a:p>
          <a:r>
            <a:rPr lang="fa-IR" sz="2000" b="1" dirty="0">
              <a:solidFill>
                <a:schemeClr val="tx1"/>
              </a:solidFill>
              <a:cs typeface="B Lotus" panose="00000400000000000000" pitchFamily="2" charset="-78"/>
            </a:rPr>
            <a:t>اسناد بالادست</a:t>
          </a:r>
          <a:endParaRPr lang="en-US" sz="20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199CA5A6-4C9C-49CA-A94B-B6FE13151EAB}" type="parTrans" cxnId="{AE35F4E2-5AA4-473F-97DE-A861BA4586FB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E55271DB-7EF0-444B-A851-8EAD3A74DA1B}" type="sibTrans" cxnId="{AE35F4E2-5AA4-473F-97DE-A861BA4586FB}">
      <dgm:prSet/>
      <dgm:spPr/>
      <dgm:t>
        <a:bodyPr/>
        <a:lstStyle/>
        <a:p>
          <a:endParaRPr lang="en-US" sz="240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BB35935B-70C0-4453-A7B8-54945FBC8CCA}">
      <dgm:prSet custT="1"/>
      <dgm:spPr/>
      <dgm:t>
        <a:bodyPr/>
        <a:lstStyle/>
        <a:p>
          <a:r>
            <a:rPr lang="fa-IR" sz="1800" b="1" dirty="0">
              <a:solidFill>
                <a:schemeClr val="tx1"/>
              </a:solidFill>
              <a:cs typeface="B Lotus" panose="00000400000000000000" pitchFamily="2" charset="-78"/>
            </a:rPr>
            <a:t>تجزیه و تحلیل داده ها و غربالگری نظرات</a:t>
          </a:r>
          <a:endParaRPr lang="en-US" sz="18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667D7B19-1DA6-4CA5-9642-1E0B7004DC2E}" type="parTrans" cxnId="{527B7F8D-B3BA-4071-AE5B-F02855A9C364}">
      <dgm:prSet/>
      <dgm:spPr/>
      <dgm:t>
        <a:bodyPr/>
        <a:lstStyle/>
        <a:p>
          <a:endParaRPr lang="en-US"/>
        </a:p>
      </dgm:t>
    </dgm:pt>
    <dgm:pt modelId="{8E96D860-D185-4E46-B060-AE69A9D7F77D}" type="sibTrans" cxnId="{527B7F8D-B3BA-4071-AE5B-F02855A9C364}">
      <dgm:prSet/>
      <dgm:spPr/>
      <dgm:t>
        <a:bodyPr/>
        <a:lstStyle/>
        <a:p>
          <a:endParaRPr lang="en-US"/>
        </a:p>
      </dgm:t>
    </dgm:pt>
    <dgm:pt modelId="{CA7BCCBD-AA55-4BC6-9904-08DC22D6E5E7}">
      <dgm:prSet custT="1"/>
      <dgm:spPr/>
      <dgm:t>
        <a:bodyPr/>
        <a:lstStyle/>
        <a:p>
          <a:r>
            <a:rPr lang="fa-IR" sz="1800" b="1" dirty="0">
              <a:solidFill>
                <a:schemeClr val="tx1"/>
              </a:solidFill>
              <a:cs typeface="B Lotus" panose="00000400000000000000" pitchFamily="2" charset="-78"/>
            </a:rPr>
            <a:t>اسناد مطالعات طرح</a:t>
          </a:r>
          <a:endParaRPr lang="en-US" sz="1800" b="1" dirty="0">
            <a:solidFill>
              <a:schemeClr val="tx1"/>
            </a:solidFill>
            <a:cs typeface="B Lotus" panose="00000400000000000000" pitchFamily="2" charset="-78"/>
          </a:endParaRPr>
        </a:p>
      </dgm:t>
    </dgm:pt>
    <dgm:pt modelId="{CB95AB4A-D23D-496B-9533-9383217343DA}" type="parTrans" cxnId="{60047EE0-AD87-45B2-9636-55429D222FD4}">
      <dgm:prSet/>
      <dgm:spPr/>
      <dgm:t>
        <a:bodyPr/>
        <a:lstStyle/>
        <a:p>
          <a:endParaRPr lang="en-US"/>
        </a:p>
      </dgm:t>
    </dgm:pt>
    <dgm:pt modelId="{CC3C8849-2EB7-4DF4-9C38-0DF141798459}" type="sibTrans" cxnId="{60047EE0-AD87-45B2-9636-55429D222FD4}">
      <dgm:prSet/>
      <dgm:spPr/>
      <dgm:t>
        <a:bodyPr/>
        <a:lstStyle/>
        <a:p>
          <a:endParaRPr lang="en-US"/>
        </a:p>
      </dgm:t>
    </dgm:pt>
    <dgm:pt modelId="{198F7F20-5EC1-436E-881A-2A5A9DA3878A}" type="pres">
      <dgm:prSet presAssocID="{6C6A5D42-3B30-4505-A6DC-E894171ABE70}" presName="CompostProcess" presStyleCnt="0">
        <dgm:presLayoutVars>
          <dgm:dir val="rev"/>
          <dgm:resizeHandles val="exact"/>
        </dgm:presLayoutVars>
      </dgm:prSet>
      <dgm:spPr/>
    </dgm:pt>
    <dgm:pt modelId="{28098118-C2F8-4610-9D99-B3E5A68EB839}" type="pres">
      <dgm:prSet presAssocID="{6C6A5D42-3B30-4505-A6DC-E894171ABE70}" presName="arrow" presStyleLbl="bgShp" presStyleIdx="0" presStyleCnt="1"/>
      <dgm:spPr/>
    </dgm:pt>
    <dgm:pt modelId="{C48E9A29-6D1C-4E89-A6EF-F1F21647B63D}" type="pres">
      <dgm:prSet presAssocID="{6C6A5D42-3B30-4505-A6DC-E894171ABE70}" presName="linearProcess" presStyleCnt="0"/>
      <dgm:spPr/>
    </dgm:pt>
    <dgm:pt modelId="{45135BF0-6D97-4261-9979-39A24ECEF4DE}" type="pres">
      <dgm:prSet presAssocID="{CA7BCCBD-AA55-4BC6-9904-08DC22D6E5E7}" presName="textNode" presStyleLbl="node1" presStyleIdx="0" presStyleCnt="6">
        <dgm:presLayoutVars>
          <dgm:bulletEnabled val="1"/>
        </dgm:presLayoutVars>
      </dgm:prSet>
      <dgm:spPr/>
    </dgm:pt>
    <dgm:pt modelId="{38CF8854-4485-4F85-BEE0-844C79F28F3A}" type="pres">
      <dgm:prSet presAssocID="{CC3C8849-2EB7-4DF4-9C38-0DF141798459}" presName="sibTrans" presStyleCnt="0"/>
      <dgm:spPr/>
    </dgm:pt>
    <dgm:pt modelId="{B8B9E9D3-6D16-41EB-B53F-CFE2EC61E9BD}" type="pres">
      <dgm:prSet presAssocID="{61A891F3-F703-4AB2-8E9F-E9117E0C4047}" presName="textNode" presStyleLbl="node1" presStyleIdx="1" presStyleCnt="6" custLinFactNeighborX="924" custLinFactNeighborY="360">
        <dgm:presLayoutVars>
          <dgm:bulletEnabled val="1"/>
        </dgm:presLayoutVars>
      </dgm:prSet>
      <dgm:spPr/>
    </dgm:pt>
    <dgm:pt modelId="{8EB46C54-4CD0-43D1-8B8B-CD58EB912253}" type="pres">
      <dgm:prSet presAssocID="{8F8AFE64-F046-441E-B10E-F898E0F11568}" presName="sibTrans" presStyleCnt="0"/>
      <dgm:spPr/>
    </dgm:pt>
    <dgm:pt modelId="{EE5A2219-F572-4F4F-9DE9-15F98549085B}" type="pres">
      <dgm:prSet presAssocID="{6B90ADD3-4989-4028-9D5C-13D34A8AFDD5}" presName="textNode" presStyleLbl="node1" presStyleIdx="2" presStyleCnt="6">
        <dgm:presLayoutVars>
          <dgm:bulletEnabled val="1"/>
        </dgm:presLayoutVars>
      </dgm:prSet>
      <dgm:spPr/>
    </dgm:pt>
    <dgm:pt modelId="{E89AACB3-B209-4A69-AACA-2AFA1F6B1B94}" type="pres">
      <dgm:prSet presAssocID="{A1332923-AE97-45E5-9863-9F0AA96281B4}" presName="sibTrans" presStyleCnt="0"/>
      <dgm:spPr/>
    </dgm:pt>
    <dgm:pt modelId="{AEE2F662-9E4B-4C51-974D-D6797FEB6B2D}" type="pres">
      <dgm:prSet presAssocID="{8A0A1D89-1B1E-4560-B182-2650AC529FD4}" presName="textNode" presStyleLbl="node1" presStyleIdx="3" presStyleCnt="6">
        <dgm:presLayoutVars>
          <dgm:bulletEnabled val="1"/>
        </dgm:presLayoutVars>
      </dgm:prSet>
      <dgm:spPr/>
    </dgm:pt>
    <dgm:pt modelId="{4D5EBF45-05E5-4319-89A6-C0A97F284A18}" type="pres">
      <dgm:prSet presAssocID="{9FB38392-D801-4EAA-9198-B8FAD917369E}" presName="sibTrans" presStyleCnt="0"/>
      <dgm:spPr/>
    </dgm:pt>
    <dgm:pt modelId="{7B4A0503-AD66-4865-B9D5-C347A5237BCB}" type="pres">
      <dgm:prSet presAssocID="{2F22D716-33B8-474C-B92E-D8E1115F4B69}" presName="textNode" presStyleLbl="node1" presStyleIdx="4" presStyleCnt="6">
        <dgm:presLayoutVars>
          <dgm:bulletEnabled val="1"/>
        </dgm:presLayoutVars>
      </dgm:prSet>
      <dgm:spPr/>
    </dgm:pt>
    <dgm:pt modelId="{B8F6732D-852A-40CE-BDFC-2297D2346029}" type="pres">
      <dgm:prSet presAssocID="{E55271DB-7EF0-444B-A851-8EAD3A74DA1B}" presName="sibTrans" presStyleCnt="0"/>
      <dgm:spPr/>
    </dgm:pt>
    <dgm:pt modelId="{C84416CD-0739-4DFE-94BB-DD865DE93F82}" type="pres">
      <dgm:prSet presAssocID="{BB35935B-70C0-4453-A7B8-54945FBC8CCA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F6410500-47C5-4DDC-9976-8F105659239C}" type="presOf" srcId="{6C6A5D42-3B30-4505-A6DC-E894171ABE70}" destId="{198F7F20-5EC1-436E-881A-2A5A9DA3878A}" srcOrd="0" destOrd="0" presId="urn:microsoft.com/office/officeart/2005/8/layout/hProcess9"/>
    <dgm:cxn modelId="{DBAE3D19-2EA4-4048-8040-0C4C1026D74E}" type="presOf" srcId="{61A891F3-F703-4AB2-8E9F-E9117E0C4047}" destId="{B8B9E9D3-6D16-41EB-B53F-CFE2EC61E9BD}" srcOrd="0" destOrd="0" presId="urn:microsoft.com/office/officeart/2005/8/layout/hProcess9"/>
    <dgm:cxn modelId="{A35CAC1C-8CC2-4373-8A55-9302C8AE77EE}" srcId="{6C6A5D42-3B30-4505-A6DC-E894171ABE70}" destId="{8A0A1D89-1B1E-4560-B182-2650AC529FD4}" srcOrd="3" destOrd="0" parTransId="{C268A970-9AE3-4485-95B9-F48FE6CE910D}" sibTransId="{9FB38392-D801-4EAA-9198-B8FAD917369E}"/>
    <dgm:cxn modelId="{7539462F-B696-4FB0-B935-397115D361BA}" srcId="{6C6A5D42-3B30-4505-A6DC-E894171ABE70}" destId="{6B90ADD3-4989-4028-9D5C-13D34A8AFDD5}" srcOrd="2" destOrd="0" parTransId="{5C69C4E0-C0A9-46AE-B4C8-C48C43D78E0E}" sibTransId="{A1332923-AE97-45E5-9863-9F0AA96281B4}"/>
    <dgm:cxn modelId="{57336631-50A4-4B81-88A9-F671C91AB3D1}" type="presOf" srcId="{BB35935B-70C0-4453-A7B8-54945FBC8CCA}" destId="{C84416CD-0739-4DFE-94BB-DD865DE93F82}" srcOrd="0" destOrd="0" presId="urn:microsoft.com/office/officeart/2005/8/layout/hProcess9"/>
    <dgm:cxn modelId="{0F79B44B-DB94-46FA-A1D4-EF757D061917}" type="presOf" srcId="{CA7BCCBD-AA55-4BC6-9904-08DC22D6E5E7}" destId="{45135BF0-6D97-4261-9979-39A24ECEF4DE}" srcOrd="0" destOrd="0" presId="urn:microsoft.com/office/officeart/2005/8/layout/hProcess9"/>
    <dgm:cxn modelId="{7F0FCE54-893C-4B1B-BAE5-F316AC2F08FA}" type="presOf" srcId="{2F22D716-33B8-474C-B92E-D8E1115F4B69}" destId="{7B4A0503-AD66-4865-B9D5-C347A5237BCB}" srcOrd="0" destOrd="0" presId="urn:microsoft.com/office/officeart/2005/8/layout/hProcess9"/>
    <dgm:cxn modelId="{D4F7E78C-C193-41FF-AF26-0D5153FCE557}" type="presOf" srcId="{6B90ADD3-4989-4028-9D5C-13D34A8AFDD5}" destId="{EE5A2219-F572-4F4F-9DE9-15F98549085B}" srcOrd="0" destOrd="0" presId="urn:microsoft.com/office/officeart/2005/8/layout/hProcess9"/>
    <dgm:cxn modelId="{527B7F8D-B3BA-4071-AE5B-F02855A9C364}" srcId="{6C6A5D42-3B30-4505-A6DC-E894171ABE70}" destId="{BB35935B-70C0-4453-A7B8-54945FBC8CCA}" srcOrd="5" destOrd="0" parTransId="{667D7B19-1DA6-4CA5-9642-1E0B7004DC2E}" sibTransId="{8E96D860-D185-4E46-B060-AE69A9D7F77D}"/>
    <dgm:cxn modelId="{60047EE0-AD87-45B2-9636-55429D222FD4}" srcId="{6C6A5D42-3B30-4505-A6DC-E894171ABE70}" destId="{CA7BCCBD-AA55-4BC6-9904-08DC22D6E5E7}" srcOrd="0" destOrd="0" parTransId="{CB95AB4A-D23D-496B-9533-9383217343DA}" sibTransId="{CC3C8849-2EB7-4DF4-9C38-0DF141798459}"/>
    <dgm:cxn modelId="{AE35F4E2-5AA4-473F-97DE-A861BA4586FB}" srcId="{6C6A5D42-3B30-4505-A6DC-E894171ABE70}" destId="{2F22D716-33B8-474C-B92E-D8E1115F4B69}" srcOrd="4" destOrd="0" parTransId="{199CA5A6-4C9C-49CA-A94B-B6FE13151EAB}" sibTransId="{E55271DB-7EF0-444B-A851-8EAD3A74DA1B}"/>
    <dgm:cxn modelId="{A335D7F9-0AA1-41FB-A8CC-8D11C4A4519F}" type="presOf" srcId="{8A0A1D89-1B1E-4560-B182-2650AC529FD4}" destId="{AEE2F662-9E4B-4C51-974D-D6797FEB6B2D}" srcOrd="0" destOrd="0" presId="urn:microsoft.com/office/officeart/2005/8/layout/hProcess9"/>
    <dgm:cxn modelId="{B0703DFA-D149-4A83-9221-849DB4BB51F6}" srcId="{6C6A5D42-3B30-4505-A6DC-E894171ABE70}" destId="{61A891F3-F703-4AB2-8E9F-E9117E0C4047}" srcOrd="1" destOrd="0" parTransId="{E024B494-809C-42AB-A12D-521D9D559F2A}" sibTransId="{8F8AFE64-F046-441E-B10E-F898E0F11568}"/>
    <dgm:cxn modelId="{566DB4E5-B470-4EEC-AF0A-A3E1C446B269}" type="presParOf" srcId="{198F7F20-5EC1-436E-881A-2A5A9DA3878A}" destId="{28098118-C2F8-4610-9D99-B3E5A68EB839}" srcOrd="0" destOrd="0" presId="urn:microsoft.com/office/officeart/2005/8/layout/hProcess9"/>
    <dgm:cxn modelId="{BE21EF68-A372-4719-8D19-FD925060D56A}" type="presParOf" srcId="{198F7F20-5EC1-436E-881A-2A5A9DA3878A}" destId="{C48E9A29-6D1C-4E89-A6EF-F1F21647B63D}" srcOrd="1" destOrd="0" presId="urn:microsoft.com/office/officeart/2005/8/layout/hProcess9"/>
    <dgm:cxn modelId="{518DB119-5786-4D05-AED1-E71F5652B542}" type="presParOf" srcId="{C48E9A29-6D1C-4E89-A6EF-F1F21647B63D}" destId="{45135BF0-6D97-4261-9979-39A24ECEF4DE}" srcOrd="0" destOrd="0" presId="urn:microsoft.com/office/officeart/2005/8/layout/hProcess9"/>
    <dgm:cxn modelId="{7ED430E3-CD77-4A9D-9CFA-F320F567868E}" type="presParOf" srcId="{C48E9A29-6D1C-4E89-A6EF-F1F21647B63D}" destId="{38CF8854-4485-4F85-BEE0-844C79F28F3A}" srcOrd="1" destOrd="0" presId="urn:microsoft.com/office/officeart/2005/8/layout/hProcess9"/>
    <dgm:cxn modelId="{7BCF2874-AD7B-45DB-87FF-BA37DF1D5009}" type="presParOf" srcId="{C48E9A29-6D1C-4E89-A6EF-F1F21647B63D}" destId="{B8B9E9D3-6D16-41EB-B53F-CFE2EC61E9BD}" srcOrd="2" destOrd="0" presId="urn:microsoft.com/office/officeart/2005/8/layout/hProcess9"/>
    <dgm:cxn modelId="{4F187BC6-A78D-4CCF-A49E-A3E861AF2F21}" type="presParOf" srcId="{C48E9A29-6D1C-4E89-A6EF-F1F21647B63D}" destId="{8EB46C54-4CD0-43D1-8B8B-CD58EB912253}" srcOrd="3" destOrd="0" presId="urn:microsoft.com/office/officeart/2005/8/layout/hProcess9"/>
    <dgm:cxn modelId="{1523E5E2-DD29-4273-94F6-18CF212C6A98}" type="presParOf" srcId="{C48E9A29-6D1C-4E89-A6EF-F1F21647B63D}" destId="{EE5A2219-F572-4F4F-9DE9-15F98549085B}" srcOrd="4" destOrd="0" presId="urn:microsoft.com/office/officeart/2005/8/layout/hProcess9"/>
    <dgm:cxn modelId="{B2B00C33-57DD-4359-B0E6-D93E2988D0A0}" type="presParOf" srcId="{C48E9A29-6D1C-4E89-A6EF-F1F21647B63D}" destId="{E89AACB3-B209-4A69-AACA-2AFA1F6B1B94}" srcOrd="5" destOrd="0" presId="urn:microsoft.com/office/officeart/2005/8/layout/hProcess9"/>
    <dgm:cxn modelId="{1EBEF9FC-D029-4B0A-ADBB-4DF6BF50AD4C}" type="presParOf" srcId="{C48E9A29-6D1C-4E89-A6EF-F1F21647B63D}" destId="{AEE2F662-9E4B-4C51-974D-D6797FEB6B2D}" srcOrd="6" destOrd="0" presId="urn:microsoft.com/office/officeart/2005/8/layout/hProcess9"/>
    <dgm:cxn modelId="{FDD4D90E-62AA-43E1-846E-D76B2D26BE82}" type="presParOf" srcId="{C48E9A29-6D1C-4E89-A6EF-F1F21647B63D}" destId="{4D5EBF45-05E5-4319-89A6-C0A97F284A18}" srcOrd="7" destOrd="0" presId="urn:microsoft.com/office/officeart/2005/8/layout/hProcess9"/>
    <dgm:cxn modelId="{A5A50EB3-2810-4393-B0FE-0AE62FEC4BCD}" type="presParOf" srcId="{C48E9A29-6D1C-4E89-A6EF-F1F21647B63D}" destId="{7B4A0503-AD66-4865-B9D5-C347A5237BCB}" srcOrd="8" destOrd="0" presId="urn:microsoft.com/office/officeart/2005/8/layout/hProcess9"/>
    <dgm:cxn modelId="{76AE1019-4F04-4581-BF3C-1AD2F8E76628}" type="presParOf" srcId="{C48E9A29-6D1C-4E89-A6EF-F1F21647B63D}" destId="{B8F6732D-852A-40CE-BDFC-2297D2346029}" srcOrd="9" destOrd="0" presId="urn:microsoft.com/office/officeart/2005/8/layout/hProcess9"/>
    <dgm:cxn modelId="{A0B4DB5E-EBBA-44D4-A129-4C2D0DD47135}" type="presParOf" srcId="{C48E9A29-6D1C-4E89-A6EF-F1F21647B63D}" destId="{C84416CD-0739-4DFE-94BB-DD865DE93F8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25348B-BB0B-4655-A48A-B23CCA50E4A3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BC6BED-894A-4439-9CA3-8C83FD66E202}">
      <dgm:prSet phldrT="[Text]" custT="1"/>
      <dgm:spPr/>
      <dgm:t>
        <a:bodyPr/>
        <a:lstStyle/>
        <a:p>
          <a:pPr rtl="1"/>
          <a:r>
            <a:rPr lang="fa-IR" sz="3200" b="1" dirty="0">
              <a:cs typeface="B Lotus" panose="00000400000000000000" pitchFamily="2" charset="-78"/>
            </a:rPr>
            <a:t>1</a:t>
          </a:r>
          <a:endParaRPr lang="en-US" sz="3200" b="1" dirty="0">
            <a:cs typeface="B Lotus" panose="00000400000000000000" pitchFamily="2" charset="-78"/>
          </a:endParaRPr>
        </a:p>
      </dgm:t>
    </dgm:pt>
    <dgm:pt modelId="{29704799-4529-4D22-B04D-058EF6CEABF4}" type="parTrans" cxnId="{9EEEB196-5ADC-4482-AA26-ED25B92026BE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41DCB3E2-F8C0-40D2-990B-913C16AD9261}" type="sibTrans" cxnId="{9EEEB196-5ADC-4482-AA26-ED25B92026BE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2CEF421A-BAE9-4DEB-AB7D-8B5B1131C43E}">
      <dgm:prSet phldrT="[Text]"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سند پایش و ارزشیابی برنامه راهبردی توسعه استان زنجان</a:t>
          </a:r>
          <a:endParaRPr lang="en-US" sz="1800" b="1" dirty="0">
            <a:cs typeface="B Lotus" panose="00000400000000000000" pitchFamily="2" charset="-78"/>
          </a:endParaRPr>
        </a:p>
      </dgm:t>
    </dgm:pt>
    <dgm:pt modelId="{B60AC29E-6381-454A-8501-BB30D33F34E2}" type="parTrans" cxnId="{178F6F10-E6A3-45D3-823C-635C702BF384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0A903364-82EA-45F4-BA36-AA806D7C6746}" type="sibTrans" cxnId="{178F6F10-E6A3-45D3-823C-635C702BF384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3A89948A-C7DC-4336-BA14-CB2817F86983}">
      <dgm:prSet phldrT="[Text]" custT="1"/>
      <dgm:spPr/>
      <dgm:t>
        <a:bodyPr/>
        <a:lstStyle/>
        <a:p>
          <a:r>
            <a:rPr lang="fa-IR" sz="3200" b="1" dirty="0">
              <a:cs typeface="B Lotus" panose="00000400000000000000" pitchFamily="2" charset="-78"/>
            </a:rPr>
            <a:t>2</a:t>
          </a:r>
          <a:endParaRPr lang="en-US" sz="3200" b="1" dirty="0">
            <a:cs typeface="B Lotus" panose="00000400000000000000" pitchFamily="2" charset="-78"/>
          </a:endParaRPr>
        </a:p>
      </dgm:t>
    </dgm:pt>
    <dgm:pt modelId="{ADDDD505-025B-4E34-82EC-666DC9A275E8}" type="parTrans" cxnId="{13B42D59-3524-4BC3-BE72-48C10D077CC2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4DBCE8EA-E6F1-467B-B183-E8672A818642}" type="sibTrans" cxnId="{13B42D59-3524-4BC3-BE72-48C10D077CC2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D0E0C5D3-6639-46A8-B4A0-AC62170C883E}">
      <dgm:prSet phldrT="[Text]"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نظریه پایه توسعه استان زنجان </a:t>
          </a:r>
          <a:endParaRPr lang="en-US" sz="1800" b="1" dirty="0">
            <a:cs typeface="B Lotus" panose="00000400000000000000" pitchFamily="2" charset="-78"/>
          </a:endParaRPr>
        </a:p>
      </dgm:t>
    </dgm:pt>
    <dgm:pt modelId="{B3E3F11E-EB4D-487E-9EA9-0860D68DD81C}" type="parTrans" cxnId="{E3746AA6-254F-490E-85C8-82435CBDE7E2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B6990981-E490-4FD1-BFA6-19AB31895E0B}" type="sibTrans" cxnId="{E3746AA6-254F-490E-85C8-82435CBDE7E2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D6A76DC5-6AD9-471B-8ADC-B80EC6B814B5}">
      <dgm:prSet phldrT="[Text]"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ماخذ: سازمان برنامه و بودجه</a:t>
          </a:r>
          <a:endParaRPr lang="en-US" sz="1800" b="1" dirty="0">
            <a:cs typeface="B Lotus" panose="00000400000000000000" pitchFamily="2" charset="-78"/>
          </a:endParaRPr>
        </a:p>
      </dgm:t>
    </dgm:pt>
    <dgm:pt modelId="{82CA0FCB-F1DC-43E1-AAA8-C5E212E45964}" type="parTrans" cxnId="{69C14A15-7EB9-4E3F-B35A-B37921831781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6461DB75-4793-4087-B44A-F28664809E1A}" type="sibTrans" cxnId="{69C14A15-7EB9-4E3F-B35A-B37921831781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5927E1F4-1E9B-4E97-AD06-32E17D8E51EF}">
      <dgm:prSet phldrT="[Text]" custT="1"/>
      <dgm:spPr/>
      <dgm:t>
        <a:bodyPr/>
        <a:lstStyle/>
        <a:p>
          <a:r>
            <a:rPr lang="fa-IR" sz="3200" b="1" dirty="0">
              <a:cs typeface="B Lotus" panose="00000400000000000000" pitchFamily="2" charset="-78"/>
            </a:rPr>
            <a:t>3</a:t>
          </a:r>
          <a:endParaRPr lang="en-US" sz="3200" b="1" dirty="0">
            <a:cs typeface="B Lotus" panose="00000400000000000000" pitchFamily="2" charset="-78"/>
          </a:endParaRPr>
        </a:p>
      </dgm:t>
    </dgm:pt>
    <dgm:pt modelId="{CF421161-31D0-4B4D-9914-0963D5F1DB6D}" type="parTrans" cxnId="{E5D8E862-1235-4946-95E6-03F7DF8A15CA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48FB0DA2-6B32-4DC6-AE58-1D0D2F5319C0}" type="sibTrans" cxnId="{E5D8E862-1235-4946-95E6-03F7DF8A15CA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901F8D0E-B7B9-4EBB-A838-F4AB5D177BE9}">
      <dgm:prSet phldrT="[Text]"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برنامه راهبردی توسعه مبتنی بر اتاق فکر در بخش های مختلف </a:t>
          </a:r>
          <a:endParaRPr lang="en-US" sz="1800" b="1" dirty="0">
            <a:cs typeface="B Lotus" panose="00000400000000000000" pitchFamily="2" charset="-78"/>
          </a:endParaRPr>
        </a:p>
      </dgm:t>
    </dgm:pt>
    <dgm:pt modelId="{0679D68F-8B88-48AA-84B5-AAE9BC07559A}" type="parTrans" cxnId="{53FF46B2-3873-4850-AD85-746E4A71B4A7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9FFB00B9-51E7-4186-A868-0A262D6FBA9C}" type="sibTrans" cxnId="{53FF46B2-3873-4850-AD85-746E4A71B4A7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56D9779C-4B7B-4592-AFD3-2DA0BBF16A8F}">
      <dgm:prSet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ماخذ: سازمان برنامه و بودجه</a:t>
          </a:r>
          <a:endParaRPr lang="en-US" sz="1800" b="1" dirty="0">
            <a:cs typeface="B Lotus" panose="00000400000000000000" pitchFamily="2" charset="-78"/>
          </a:endParaRPr>
        </a:p>
      </dgm:t>
    </dgm:pt>
    <dgm:pt modelId="{A528A94D-924C-4313-86FC-FC09DF580117}" type="parTrans" cxnId="{27A1A520-4AF2-432F-B95B-DF50E501B4B2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FB120DD0-3DF4-4FD6-BDD4-322E5987189E}" type="sibTrans" cxnId="{27A1A520-4AF2-432F-B95B-DF50E501B4B2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C9862E4A-3E80-4797-AF0C-8A7F11A7B24F}">
      <dgm:prSet custT="1"/>
      <dgm:spPr/>
      <dgm:t>
        <a:bodyPr/>
        <a:lstStyle/>
        <a:p>
          <a:r>
            <a:rPr lang="fa-IR" sz="3200" b="1" dirty="0">
              <a:cs typeface="B Lotus" panose="00000400000000000000" pitchFamily="2" charset="-78"/>
            </a:rPr>
            <a:t>4</a:t>
          </a:r>
          <a:endParaRPr lang="en-US" sz="3200" b="1" dirty="0">
            <a:cs typeface="B Lotus" panose="00000400000000000000" pitchFamily="2" charset="-78"/>
          </a:endParaRPr>
        </a:p>
      </dgm:t>
    </dgm:pt>
    <dgm:pt modelId="{ADAF1A89-D256-4EFF-9464-B0D07A3C944B}" type="parTrans" cxnId="{838C83AF-A067-4E1F-8343-4404844C0B5D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D675B80A-B120-4D39-9A19-A90D95A4EC67}" type="sibTrans" cxnId="{838C83AF-A067-4E1F-8343-4404844C0B5D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C053181F-FE60-45EA-BEFE-56A30479A946}">
      <dgm:prSet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الویت های سرمایه گذاری در استان زنجان</a:t>
          </a:r>
          <a:endParaRPr lang="en-US" sz="1800" b="1" dirty="0">
            <a:cs typeface="B Lotus" panose="00000400000000000000" pitchFamily="2" charset="-78"/>
          </a:endParaRPr>
        </a:p>
      </dgm:t>
    </dgm:pt>
    <dgm:pt modelId="{0B2B6BDB-0083-47F5-A679-6C747220C7DC}" type="parTrans" cxnId="{8F5BEBC6-C284-496F-9EFE-A38AB535F33E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CF26D7A4-5608-4794-98E5-3B5CDEF3468C}" type="sibTrans" cxnId="{8F5BEBC6-C284-496F-9EFE-A38AB535F33E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638F566E-C246-438B-919B-52BA45CE5CC6}">
      <dgm:prSet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ماخذ: مرکز خدمات سرمایه گذاری استان زنجان</a:t>
          </a:r>
          <a:endParaRPr lang="en-US" sz="1800" b="1" dirty="0">
            <a:cs typeface="B Lotus" panose="00000400000000000000" pitchFamily="2" charset="-78"/>
          </a:endParaRPr>
        </a:p>
      </dgm:t>
    </dgm:pt>
    <dgm:pt modelId="{7F5757DD-22DD-422E-BC08-3EEFE6BF9330}" type="parTrans" cxnId="{F5DE3883-318A-459E-B121-981B3B8CBC8C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4BF8F81C-C433-4FFD-A1B3-F7122E64C4E9}" type="sibTrans" cxnId="{F5DE3883-318A-459E-B121-981B3B8CBC8C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5C084ED9-3EF0-4339-B5B6-C38492981059}">
      <dgm:prSet custT="1"/>
      <dgm:spPr/>
      <dgm:t>
        <a:bodyPr/>
        <a:lstStyle/>
        <a:p>
          <a:r>
            <a:rPr lang="fa-IR" sz="3200" b="1" dirty="0">
              <a:cs typeface="B Lotus" panose="00000400000000000000" pitchFamily="2" charset="-78"/>
            </a:rPr>
            <a:t>5</a:t>
          </a:r>
          <a:endParaRPr lang="en-US" sz="3200" b="1" dirty="0">
            <a:cs typeface="B Lotus" panose="00000400000000000000" pitchFamily="2" charset="-78"/>
          </a:endParaRPr>
        </a:p>
      </dgm:t>
    </dgm:pt>
    <dgm:pt modelId="{133FCBFF-C1DC-4C98-94B0-FA11B00D95A2}" type="parTrans" cxnId="{C803D1BE-6C2E-4A62-9B8B-8818B15BB939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3E109726-76AE-4DB1-A4EF-370569F7E2E3}" type="sibTrans" cxnId="{C803D1BE-6C2E-4A62-9B8B-8818B15BB939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F13C6883-910B-4EF4-9E82-E5C74D0A6556}">
      <dgm:prSet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مطالعات برنامه آمایش استان زنجان</a:t>
          </a:r>
          <a:endParaRPr lang="en-US" sz="1800" b="1" dirty="0">
            <a:cs typeface="B Lotus" panose="00000400000000000000" pitchFamily="2" charset="-78"/>
          </a:endParaRPr>
        </a:p>
      </dgm:t>
    </dgm:pt>
    <dgm:pt modelId="{10416094-D125-417E-B195-915A5A1EA4E9}" type="parTrans" cxnId="{07361A5D-68E0-4B08-8E6C-28194BB2214C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E3582119-1667-4C23-8F59-33DFA8C8EE16}" type="sibTrans" cxnId="{07361A5D-68E0-4B08-8E6C-28194BB2214C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40BDA17E-A8D9-4372-9251-E8FBF3B6A16A}">
      <dgm:prSet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ماخذ: استانداری زنجان</a:t>
          </a:r>
          <a:endParaRPr lang="en-US" sz="1800" b="1" dirty="0">
            <a:cs typeface="B Lotus" panose="00000400000000000000" pitchFamily="2" charset="-78"/>
          </a:endParaRPr>
        </a:p>
      </dgm:t>
    </dgm:pt>
    <dgm:pt modelId="{14C4D4D5-FAE0-4679-9012-A3B4430388BE}" type="parTrans" cxnId="{47B773EF-E449-4E24-89D0-E36E85C281B6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45B3210B-C0C2-40E2-B330-48EF04BBCF87}" type="sibTrans" cxnId="{47B773EF-E449-4E24-89D0-E36E85C281B6}">
      <dgm:prSet/>
      <dgm:spPr/>
      <dgm:t>
        <a:bodyPr/>
        <a:lstStyle/>
        <a:p>
          <a:endParaRPr lang="en-US" sz="4000" b="1">
            <a:cs typeface="B Lotus" panose="00000400000000000000" pitchFamily="2" charset="-78"/>
          </a:endParaRPr>
        </a:p>
      </dgm:t>
    </dgm:pt>
    <dgm:pt modelId="{4BB9CE52-CC1C-45D5-BD10-1045C4481DBF}">
      <dgm:prSet phldrT="[Text]" custT="1"/>
      <dgm:spPr/>
      <dgm:t>
        <a:bodyPr/>
        <a:lstStyle/>
        <a:p>
          <a:pPr rtl="1"/>
          <a:r>
            <a:rPr lang="fa-IR" sz="1800" b="1" dirty="0">
              <a:cs typeface="B Lotus" panose="00000400000000000000" pitchFamily="2" charset="-78"/>
            </a:rPr>
            <a:t>ماخذ: سازمان برنامه و بودجه</a:t>
          </a:r>
          <a:endParaRPr lang="en-US" sz="1800" b="1" dirty="0">
            <a:cs typeface="B Lotus" panose="00000400000000000000" pitchFamily="2" charset="-78"/>
          </a:endParaRPr>
        </a:p>
      </dgm:t>
    </dgm:pt>
    <dgm:pt modelId="{173A0330-BFBD-488A-86E2-B8B5594DBCE9}" type="parTrans" cxnId="{F938F547-0BA9-428C-BAA0-15A63F4C79C2}">
      <dgm:prSet/>
      <dgm:spPr/>
      <dgm:t>
        <a:bodyPr/>
        <a:lstStyle/>
        <a:p>
          <a:endParaRPr lang="en-US"/>
        </a:p>
      </dgm:t>
    </dgm:pt>
    <dgm:pt modelId="{274007BE-A644-4D11-8105-5C3012FB4F97}" type="sibTrans" cxnId="{F938F547-0BA9-428C-BAA0-15A63F4C79C2}">
      <dgm:prSet/>
      <dgm:spPr/>
      <dgm:t>
        <a:bodyPr/>
        <a:lstStyle/>
        <a:p>
          <a:endParaRPr lang="en-US"/>
        </a:p>
      </dgm:t>
    </dgm:pt>
    <dgm:pt modelId="{3159FBFF-A60E-4214-8F67-BD71DE4827CB}" type="pres">
      <dgm:prSet presAssocID="{4725348B-BB0B-4655-A48A-B23CCA50E4A3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5D1C6C8D-B295-4AD0-A453-96E39C5271AF}" type="pres">
      <dgm:prSet presAssocID="{3FBC6BED-894A-4439-9CA3-8C83FD66E202}" presName="composite" presStyleCnt="0"/>
      <dgm:spPr/>
    </dgm:pt>
    <dgm:pt modelId="{956C5844-1999-4AA8-A2E8-E1F9A46C3298}" type="pres">
      <dgm:prSet presAssocID="{3FBC6BED-894A-4439-9CA3-8C83FD66E20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5E6F6A4-7418-47F6-B11A-96003F38CE5C}" type="pres">
      <dgm:prSet presAssocID="{3FBC6BED-894A-4439-9CA3-8C83FD66E202}" presName="descendantText" presStyleLbl="alignAcc1" presStyleIdx="0" presStyleCnt="5" custLinFactNeighborX="0" custLinFactNeighborY="-536">
        <dgm:presLayoutVars>
          <dgm:bulletEnabled val="1"/>
        </dgm:presLayoutVars>
      </dgm:prSet>
      <dgm:spPr/>
    </dgm:pt>
    <dgm:pt modelId="{23A9A952-D045-46CB-A151-21BD93E07752}" type="pres">
      <dgm:prSet presAssocID="{41DCB3E2-F8C0-40D2-990B-913C16AD9261}" presName="sp" presStyleCnt="0"/>
      <dgm:spPr/>
    </dgm:pt>
    <dgm:pt modelId="{BD86221E-1564-4883-B85E-EE6E94863C22}" type="pres">
      <dgm:prSet presAssocID="{3A89948A-C7DC-4336-BA14-CB2817F86983}" presName="composite" presStyleCnt="0"/>
      <dgm:spPr/>
    </dgm:pt>
    <dgm:pt modelId="{D9F816DC-08D0-44A2-A87E-869CF6CF4D8D}" type="pres">
      <dgm:prSet presAssocID="{3A89948A-C7DC-4336-BA14-CB2817F86983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DA2DF247-3D6C-4328-94BF-E154A2621DA3}" type="pres">
      <dgm:prSet presAssocID="{3A89948A-C7DC-4336-BA14-CB2817F86983}" presName="descendantText" presStyleLbl="alignAcc1" presStyleIdx="1" presStyleCnt="5">
        <dgm:presLayoutVars>
          <dgm:bulletEnabled val="1"/>
        </dgm:presLayoutVars>
      </dgm:prSet>
      <dgm:spPr/>
    </dgm:pt>
    <dgm:pt modelId="{0BE12069-8423-46A5-841B-1312D6421B34}" type="pres">
      <dgm:prSet presAssocID="{4DBCE8EA-E6F1-467B-B183-E8672A818642}" presName="sp" presStyleCnt="0"/>
      <dgm:spPr/>
    </dgm:pt>
    <dgm:pt modelId="{48669CED-953E-4FFC-A82E-49F8383244BE}" type="pres">
      <dgm:prSet presAssocID="{5927E1F4-1E9B-4E97-AD06-32E17D8E51EF}" presName="composite" presStyleCnt="0"/>
      <dgm:spPr/>
    </dgm:pt>
    <dgm:pt modelId="{A77C8F69-DC5C-47ED-B49E-B37A6ED1F1EF}" type="pres">
      <dgm:prSet presAssocID="{5927E1F4-1E9B-4E97-AD06-32E17D8E51E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4F084241-F7BD-4610-8A5A-53683C74DFC1}" type="pres">
      <dgm:prSet presAssocID="{5927E1F4-1E9B-4E97-AD06-32E17D8E51EF}" presName="descendantText" presStyleLbl="alignAcc1" presStyleIdx="2" presStyleCnt="5">
        <dgm:presLayoutVars>
          <dgm:bulletEnabled val="1"/>
        </dgm:presLayoutVars>
      </dgm:prSet>
      <dgm:spPr/>
    </dgm:pt>
    <dgm:pt modelId="{32E6CFB7-6DF8-4B79-B957-0373E206CAE8}" type="pres">
      <dgm:prSet presAssocID="{48FB0DA2-6B32-4DC6-AE58-1D0D2F5319C0}" presName="sp" presStyleCnt="0"/>
      <dgm:spPr/>
    </dgm:pt>
    <dgm:pt modelId="{10F15419-D309-4C6F-8F5A-0F1536A882CC}" type="pres">
      <dgm:prSet presAssocID="{C9862E4A-3E80-4797-AF0C-8A7F11A7B24F}" presName="composite" presStyleCnt="0"/>
      <dgm:spPr/>
    </dgm:pt>
    <dgm:pt modelId="{3E0797C8-FB19-4898-96FE-DD76428412A0}" type="pres">
      <dgm:prSet presAssocID="{C9862E4A-3E80-4797-AF0C-8A7F11A7B24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098D0C04-C856-40FC-BB2F-28C9C0540A36}" type="pres">
      <dgm:prSet presAssocID="{C9862E4A-3E80-4797-AF0C-8A7F11A7B24F}" presName="descendantText" presStyleLbl="alignAcc1" presStyleIdx="3" presStyleCnt="5">
        <dgm:presLayoutVars>
          <dgm:bulletEnabled val="1"/>
        </dgm:presLayoutVars>
      </dgm:prSet>
      <dgm:spPr/>
    </dgm:pt>
    <dgm:pt modelId="{3A62AF18-51D6-4761-833A-F4E16B200984}" type="pres">
      <dgm:prSet presAssocID="{D675B80A-B120-4D39-9A19-A90D95A4EC67}" presName="sp" presStyleCnt="0"/>
      <dgm:spPr/>
    </dgm:pt>
    <dgm:pt modelId="{1E383DDF-B635-4968-BD62-8AA18FFDAA1C}" type="pres">
      <dgm:prSet presAssocID="{5C084ED9-3EF0-4339-B5B6-C38492981059}" presName="composite" presStyleCnt="0"/>
      <dgm:spPr/>
    </dgm:pt>
    <dgm:pt modelId="{B9545DA9-7374-48C6-AA9E-E6291C01A243}" type="pres">
      <dgm:prSet presAssocID="{5C084ED9-3EF0-4339-B5B6-C38492981059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894EE448-3C96-439D-B7D5-3E27BA971EF9}" type="pres">
      <dgm:prSet presAssocID="{5C084ED9-3EF0-4339-B5B6-C38492981059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78F6F10-E6A3-45D3-823C-635C702BF384}" srcId="{3FBC6BED-894A-4439-9CA3-8C83FD66E202}" destId="{2CEF421A-BAE9-4DEB-AB7D-8B5B1131C43E}" srcOrd="0" destOrd="0" parTransId="{B60AC29E-6381-454A-8501-BB30D33F34E2}" sibTransId="{0A903364-82EA-45F4-BA36-AA806D7C6746}"/>
    <dgm:cxn modelId="{045AB414-0530-45D8-B108-7528F0EA6964}" type="presOf" srcId="{2CEF421A-BAE9-4DEB-AB7D-8B5B1131C43E}" destId="{45E6F6A4-7418-47F6-B11A-96003F38CE5C}" srcOrd="0" destOrd="0" presId="urn:microsoft.com/office/officeart/2005/8/layout/chevron2"/>
    <dgm:cxn modelId="{69C14A15-7EB9-4E3F-B35A-B37921831781}" srcId="{D0E0C5D3-6639-46A8-B4A0-AC62170C883E}" destId="{D6A76DC5-6AD9-471B-8ADC-B80EC6B814B5}" srcOrd="0" destOrd="0" parTransId="{82CA0FCB-F1DC-43E1-AAA8-C5E212E45964}" sibTransId="{6461DB75-4793-4087-B44A-F28664809E1A}"/>
    <dgm:cxn modelId="{5566DD1C-4FFA-460F-82DE-B53F96826CDA}" type="presOf" srcId="{C9862E4A-3E80-4797-AF0C-8A7F11A7B24F}" destId="{3E0797C8-FB19-4898-96FE-DD76428412A0}" srcOrd="0" destOrd="0" presId="urn:microsoft.com/office/officeart/2005/8/layout/chevron2"/>
    <dgm:cxn modelId="{A34D4A1E-B293-4864-B48E-4A535D5E236D}" type="presOf" srcId="{D0E0C5D3-6639-46A8-B4A0-AC62170C883E}" destId="{DA2DF247-3D6C-4328-94BF-E154A2621DA3}" srcOrd="0" destOrd="0" presId="urn:microsoft.com/office/officeart/2005/8/layout/chevron2"/>
    <dgm:cxn modelId="{A2E2C71F-89F9-487B-A7D0-4EF22547625A}" type="presOf" srcId="{C053181F-FE60-45EA-BEFE-56A30479A946}" destId="{098D0C04-C856-40FC-BB2F-28C9C0540A36}" srcOrd="0" destOrd="0" presId="urn:microsoft.com/office/officeart/2005/8/layout/chevron2"/>
    <dgm:cxn modelId="{27A1A520-4AF2-432F-B95B-DF50E501B4B2}" srcId="{901F8D0E-B7B9-4EBB-A838-F4AB5D177BE9}" destId="{56D9779C-4B7B-4592-AFD3-2DA0BBF16A8F}" srcOrd="0" destOrd="0" parTransId="{A528A94D-924C-4313-86FC-FC09DF580117}" sibTransId="{FB120DD0-3DF4-4FD6-BDD4-322E5987189E}"/>
    <dgm:cxn modelId="{07361A5D-68E0-4B08-8E6C-28194BB2214C}" srcId="{5C084ED9-3EF0-4339-B5B6-C38492981059}" destId="{F13C6883-910B-4EF4-9E82-E5C74D0A6556}" srcOrd="0" destOrd="0" parTransId="{10416094-D125-417E-B195-915A5A1EA4E9}" sibTransId="{E3582119-1667-4C23-8F59-33DFA8C8EE16}"/>
    <dgm:cxn modelId="{29D34F5D-862B-43B2-B6A0-42159E74265C}" type="presOf" srcId="{5927E1F4-1E9B-4E97-AD06-32E17D8E51EF}" destId="{A77C8F69-DC5C-47ED-B49E-B37A6ED1F1EF}" srcOrd="0" destOrd="0" presId="urn:microsoft.com/office/officeart/2005/8/layout/chevron2"/>
    <dgm:cxn modelId="{E5D8E862-1235-4946-95E6-03F7DF8A15CA}" srcId="{4725348B-BB0B-4655-A48A-B23CCA50E4A3}" destId="{5927E1F4-1E9B-4E97-AD06-32E17D8E51EF}" srcOrd="2" destOrd="0" parTransId="{CF421161-31D0-4B4D-9914-0963D5F1DB6D}" sibTransId="{48FB0DA2-6B32-4DC6-AE58-1D0D2F5319C0}"/>
    <dgm:cxn modelId="{F938F547-0BA9-428C-BAA0-15A63F4C79C2}" srcId="{2CEF421A-BAE9-4DEB-AB7D-8B5B1131C43E}" destId="{4BB9CE52-CC1C-45D5-BD10-1045C4481DBF}" srcOrd="0" destOrd="0" parTransId="{173A0330-BFBD-488A-86E2-B8B5594DBCE9}" sibTransId="{274007BE-A644-4D11-8105-5C3012FB4F97}"/>
    <dgm:cxn modelId="{8DFB7D49-1E95-4C5F-B80C-38FCDB2CE9FA}" type="presOf" srcId="{D6A76DC5-6AD9-471B-8ADC-B80EC6B814B5}" destId="{DA2DF247-3D6C-4328-94BF-E154A2621DA3}" srcOrd="0" destOrd="1" presId="urn:microsoft.com/office/officeart/2005/8/layout/chevron2"/>
    <dgm:cxn modelId="{99F3B26C-D90A-47C6-92BF-82B176BF3216}" type="presOf" srcId="{3FBC6BED-894A-4439-9CA3-8C83FD66E202}" destId="{956C5844-1999-4AA8-A2E8-E1F9A46C3298}" srcOrd="0" destOrd="0" presId="urn:microsoft.com/office/officeart/2005/8/layout/chevron2"/>
    <dgm:cxn modelId="{53EEF073-0EB7-47F4-9C2F-D80ACDB20243}" type="presOf" srcId="{901F8D0E-B7B9-4EBB-A838-F4AB5D177BE9}" destId="{4F084241-F7BD-4610-8A5A-53683C74DFC1}" srcOrd="0" destOrd="0" presId="urn:microsoft.com/office/officeart/2005/8/layout/chevron2"/>
    <dgm:cxn modelId="{13B42D59-3524-4BC3-BE72-48C10D077CC2}" srcId="{4725348B-BB0B-4655-A48A-B23CCA50E4A3}" destId="{3A89948A-C7DC-4336-BA14-CB2817F86983}" srcOrd="1" destOrd="0" parTransId="{ADDDD505-025B-4E34-82EC-666DC9A275E8}" sibTransId="{4DBCE8EA-E6F1-467B-B183-E8672A818642}"/>
    <dgm:cxn modelId="{8C148F79-642D-4DEA-BEDF-F36DFDA7F133}" type="presOf" srcId="{3A89948A-C7DC-4336-BA14-CB2817F86983}" destId="{D9F816DC-08D0-44A2-A87E-869CF6CF4D8D}" srcOrd="0" destOrd="0" presId="urn:microsoft.com/office/officeart/2005/8/layout/chevron2"/>
    <dgm:cxn modelId="{F5DE3883-318A-459E-B121-981B3B8CBC8C}" srcId="{C053181F-FE60-45EA-BEFE-56A30479A946}" destId="{638F566E-C246-438B-919B-52BA45CE5CC6}" srcOrd="0" destOrd="0" parTransId="{7F5757DD-22DD-422E-BC08-3EEFE6BF9330}" sibTransId="{4BF8F81C-C433-4FFD-A1B3-F7122E64C4E9}"/>
    <dgm:cxn modelId="{8170B586-E3F7-48C2-AE47-7FD0BF090113}" type="presOf" srcId="{56D9779C-4B7B-4592-AFD3-2DA0BBF16A8F}" destId="{4F084241-F7BD-4610-8A5A-53683C74DFC1}" srcOrd="0" destOrd="1" presId="urn:microsoft.com/office/officeart/2005/8/layout/chevron2"/>
    <dgm:cxn modelId="{F4DF3192-FC40-44AF-B5F3-07813DBF3A89}" type="presOf" srcId="{4BB9CE52-CC1C-45D5-BD10-1045C4481DBF}" destId="{45E6F6A4-7418-47F6-B11A-96003F38CE5C}" srcOrd="0" destOrd="1" presId="urn:microsoft.com/office/officeart/2005/8/layout/chevron2"/>
    <dgm:cxn modelId="{9EEEB196-5ADC-4482-AA26-ED25B92026BE}" srcId="{4725348B-BB0B-4655-A48A-B23CCA50E4A3}" destId="{3FBC6BED-894A-4439-9CA3-8C83FD66E202}" srcOrd="0" destOrd="0" parTransId="{29704799-4529-4D22-B04D-058EF6CEABF4}" sibTransId="{41DCB3E2-F8C0-40D2-990B-913C16AD9261}"/>
    <dgm:cxn modelId="{B44C4D9E-30F9-43D2-8385-E036EB661CB3}" type="presOf" srcId="{F13C6883-910B-4EF4-9E82-E5C74D0A6556}" destId="{894EE448-3C96-439D-B7D5-3E27BA971EF9}" srcOrd="0" destOrd="0" presId="urn:microsoft.com/office/officeart/2005/8/layout/chevron2"/>
    <dgm:cxn modelId="{E3746AA6-254F-490E-85C8-82435CBDE7E2}" srcId="{3A89948A-C7DC-4336-BA14-CB2817F86983}" destId="{D0E0C5D3-6639-46A8-B4A0-AC62170C883E}" srcOrd="0" destOrd="0" parTransId="{B3E3F11E-EB4D-487E-9EA9-0860D68DD81C}" sibTransId="{B6990981-E490-4FD1-BFA6-19AB31895E0B}"/>
    <dgm:cxn modelId="{82DC2EA7-8AC2-45AD-B69D-8D09BECF2453}" type="presOf" srcId="{4725348B-BB0B-4655-A48A-B23CCA50E4A3}" destId="{3159FBFF-A60E-4214-8F67-BD71DE4827CB}" srcOrd="0" destOrd="0" presId="urn:microsoft.com/office/officeart/2005/8/layout/chevron2"/>
    <dgm:cxn modelId="{838C83AF-A067-4E1F-8343-4404844C0B5D}" srcId="{4725348B-BB0B-4655-A48A-B23CCA50E4A3}" destId="{C9862E4A-3E80-4797-AF0C-8A7F11A7B24F}" srcOrd="3" destOrd="0" parTransId="{ADAF1A89-D256-4EFF-9464-B0D07A3C944B}" sibTransId="{D675B80A-B120-4D39-9A19-A90D95A4EC67}"/>
    <dgm:cxn modelId="{53FF46B2-3873-4850-AD85-746E4A71B4A7}" srcId="{5927E1F4-1E9B-4E97-AD06-32E17D8E51EF}" destId="{901F8D0E-B7B9-4EBB-A838-F4AB5D177BE9}" srcOrd="0" destOrd="0" parTransId="{0679D68F-8B88-48AA-84B5-AAE9BC07559A}" sibTransId="{9FFB00B9-51E7-4186-A868-0A262D6FBA9C}"/>
    <dgm:cxn modelId="{F3317FB3-72B6-4DBA-A1B0-16B275981D94}" type="presOf" srcId="{5C084ED9-3EF0-4339-B5B6-C38492981059}" destId="{B9545DA9-7374-48C6-AA9E-E6291C01A243}" srcOrd="0" destOrd="0" presId="urn:microsoft.com/office/officeart/2005/8/layout/chevron2"/>
    <dgm:cxn modelId="{C803D1BE-6C2E-4A62-9B8B-8818B15BB939}" srcId="{4725348B-BB0B-4655-A48A-B23CCA50E4A3}" destId="{5C084ED9-3EF0-4339-B5B6-C38492981059}" srcOrd="4" destOrd="0" parTransId="{133FCBFF-C1DC-4C98-94B0-FA11B00D95A2}" sibTransId="{3E109726-76AE-4DB1-A4EF-370569F7E2E3}"/>
    <dgm:cxn modelId="{81FE0FC2-46E6-4FAC-B2A6-511B93385CFF}" type="presOf" srcId="{40BDA17E-A8D9-4372-9251-E8FBF3B6A16A}" destId="{894EE448-3C96-439D-B7D5-3E27BA971EF9}" srcOrd="0" destOrd="1" presId="urn:microsoft.com/office/officeart/2005/8/layout/chevron2"/>
    <dgm:cxn modelId="{8F5BEBC6-C284-496F-9EFE-A38AB535F33E}" srcId="{C9862E4A-3E80-4797-AF0C-8A7F11A7B24F}" destId="{C053181F-FE60-45EA-BEFE-56A30479A946}" srcOrd="0" destOrd="0" parTransId="{0B2B6BDB-0083-47F5-A679-6C747220C7DC}" sibTransId="{CF26D7A4-5608-4794-98E5-3B5CDEF3468C}"/>
    <dgm:cxn modelId="{47B773EF-E449-4E24-89D0-E36E85C281B6}" srcId="{F13C6883-910B-4EF4-9E82-E5C74D0A6556}" destId="{40BDA17E-A8D9-4372-9251-E8FBF3B6A16A}" srcOrd="0" destOrd="0" parTransId="{14C4D4D5-FAE0-4679-9012-A3B4430388BE}" sibTransId="{45B3210B-C0C2-40E2-B330-48EF04BBCF87}"/>
    <dgm:cxn modelId="{389E92FB-C670-425A-A4F7-917AC427C248}" type="presOf" srcId="{638F566E-C246-438B-919B-52BA45CE5CC6}" destId="{098D0C04-C856-40FC-BB2F-28C9C0540A36}" srcOrd="0" destOrd="1" presId="urn:microsoft.com/office/officeart/2005/8/layout/chevron2"/>
    <dgm:cxn modelId="{E49A692D-A12F-4B87-8B10-B1A8F57F8E7B}" type="presParOf" srcId="{3159FBFF-A60E-4214-8F67-BD71DE4827CB}" destId="{5D1C6C8D-B295-4AD0-A453-96E39C5271AF}" srcOrd="0" destOrd="0" presId="urn:microsoft.com/office/officeart/2005/8/layout/chevron2"/>
    <dgm:cxn modelId="{5C069C19-1BC0-4976-858A-8930E91FE94E}" type="presParOf" srcId="{5D1C6C8D-B295-4AD0-A453-96E39C5271AF}" destId="{956C5844-1999-4AA8-A2E8-E1F9A46C3298}" srcOrd="0" destOrd="0" presId="urn:microsoft.com/office/officeart/2005/8/layout/chevron2"/>
    <dgm:cxn modelId="{D7CD343A-C212-4909-B8FE-3DF5579C781A}" type="presParOf" srcId="{5D1C6C8D-B295-4AD0-A453-96E39C5271AF}" destId="{45E6F6A4-7418-47F6-B11A-96003F38CE5C}" srcOrd="1" destOrd="0" presId="urn:microsoft.com/office/officeart/2005/8/layout/chevron2"/>
    <dgm:cxn modelId="{683634E1-57B1-4A4B-8F2C-6B15E5E7E784}" type="presParOf" srcId="{3159FBFF-A60E-4214-8F67-BD71DE4827CB}" destId="{23A9A952-D045-46CB-A151-21BD93E07752}" srcOrd="1" destOrd="0" presId="urn:microsoft.com/office/officeart/2005/8/layout/chevron2"/>
    <dgm:cxn modelId="{3D408BC1-A826-4FCB-B94E-DFCD1CB42F6C}" type="presParOf" srcId="{3159FBFF-A60E-4214-8F67-BD71DE4827CB}" destId="{BD86221E-1564-4883-B85E-EE6E94863C22}" srcOrd="2" destOrd="0" presId="urn:microsoft.com/office/officeart/2005/8/layout/chevron2"/>
    <dgm:cxn modelId="{1B24F113-2613-405F-9486-4EB93238AA59}" type="presParOf" srcId="{BD86221E-1564-4883-B85E-EE6E94863C22}" destId="{D9F816DC-08D0-44A2-A87E-869CF6CF4D8D}" srcOrd="0" destOrd="0" presId="urn:microsoft.com/office/officeart/2005/8/layout/chevron2"/>
    <dgm:cxn modelId="{E1A90508-A335-4BA2-AFB0-A6C39E02126B}" type="presParOf" srcId="{BD86221E-1564-4883-B85E-EE6E94863C22}" destId="{DA2DF247-3D6C-4328-94BF-E154A2621DA3}" srcOrd="1" destOrd="0" presId="urn:microsoft.com/office/officeart/2005/8/layout/chevron2"/>
    <dgm:cxn modelId="{186A879A-D0BD-4964-B488-94483531D2C6}" type="presParOf" srcId="{3159FBFF-A60E-4214-8F67-BD71DE4827CB}" destId="{0BE12069-8423-46A5-841B-1312D6421B34}" srcOrd="3" destOrd="0" presId="urn:microsoft.com/office/officeart/2005/8/layout/chevron2"/>
    <dgm:cxn modelId="{6CD764BF-FE1F-4ED6-92A0-258F05CA4D3B}" type="presParOf" srcId="{3159FBFF-A60E-4214-8F67-BD71DE4827CB}" destId="{48669CED-953E-4FFC-A82E-49F8383244BE}" srcOrd="4" destOrd="0" presId="urn:microsoft.com/office/officeart/2005/8/layout/chevron2"/>
    <dgm:cxn modelId="{5435888C-3F07-45E9-BC08-733DBE8D9C86}" type="presParOf" srcId="{48669CED-953E-4FFC-A82E-49F8383244BE}" destId="{A77C8F69-DC5C-47ED-B49E-B37A6ED1F1EF}" srcOrd="0" destOrd="0" presId="urn:microsoft.com/office/officeart/2005/8/layout/chevron2"/>
    <dgm:cxn modelId="{1E9A1DFD-9E92-4DF1-9F8D-A61B86F62737}" type="presParOf" srcId="{48669CED-953E-4FFC-A82E-49F8383244BE}" destId="{4F084241-F7BD-4610-8A5A-53683C74DFC1}" srcOrd="1" destOrd="0" presId="urn:microsoft.com/office/officeart/2005/8/layout/chevron2"/>
    <dgm:cxn modelId="{FE3CD7A9-91E6-4F4E-9442-B037560243D7}" type="presParOf" srcId="{3159FBFF-A60E-4214-8F67-BD71DE4827CB}" destId="{32E6CFB7-6DF8-4B79-B957-0373E206CAE8}" srcOrd="5" destOrd="0" presId="urn:microsoft.com/office/officeart/2005/8/layout/chevron2"/>
    <dgm:cxn modelId="{6937393E-D2DB-4EFB-82E7-6285A704645E}" type="presParOf" srcId="{3159FBFF-A60E-4214-8F67-BD71DE4827CB}" destId="{10F15419-D309-4C6F-8F5A-0F1536A882CC}" srcOrd="6" destOrd="0" presId="urn:microsoft.com/office/officeart/2005/8/layout/chevron2"/>
    <dgm:cxn modelId="{83725A14-9350-40F4-AAAD-04AFAC2D31FE}" type="presParOf" srcId="{10F15419-D309-4C6F-8F5A-0F1536A882CC}" destId="{3E0797C8-FB19-4898-96FE-DD76428412A0}" srcOrd="0" destOrd="0" presId="urn:microsoft.com/office/officeart/2005/8/layout/chevron2"/>
    <dgm:cxn modelId="{AEC008C7-C344-46F8-B66E-CDA00DCE4750}" type="presParOf" srcId="{10F15419-D309-4C6F-8F5A-0F1536A882CC}" destId="{098D0C04-C856-40FC-BB2F-28C9C0540A36}" srcOrd="1" destOrd="0" presId="urn:microsoft.com/office/officeart/2005/8/layout/chevron2"/>
    <dgm:cxn modelId="{2C1E7A82-7A02-4B0C-ACA2-ED9D9DA572AD}" type="presParOf" srcId="{3159FBFF-A60E-4214-8F67-BD71DE4827CB}" destId="{3A62AF18-51D6-4761-833A-F4E16B200984}" srcOrd="7" destOrd="0" presId="urn:microsoft.com/office/officeart/2005/8/layout/chevron2"/>
    <dgm:cxn modelId="{9A033CAE-2478-4813-B07D-A96B22751D31}" type="presParOf" srcId="{3159FBFF-A60E-4214-8F67-BD71DE4827CB}" destId="{1E383DDF-B635-4968-BD62-8AA18FFDAA1C}" srcOrd="8" destOrd="0" presId="urn:microsoft.com/office/officeart/2005/8/layout/chevron2"/>
    <dgm:cxn modelId="{6B12E9F4-C875-428B-912C-0441BF2CD037}" type="presParOf" srcId="{1E383DDF-B635-4968-BD62-8AA18FFDAA1C}" destId="{B9545DA9-7374-48C6-AA9E-E6291C01A243}" srcOrd="0" destOrd="0" presId="urn:microsoft.com/office/officeart/2005/8/layout/chevron2"/>
    <dgm:cxn modelId="{353639E1-EF0B-4296-B99E-D9D05612F3B6}" type="presParOf" srcId="{1E383DDF-B635-4968-BD62-8AA18FFDAA1C}" destId="{894EE448-3C96-439D-B7D5-3E27BA971E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580FF-BA48-4D39-942B-9C903D3ABBB6}">
      <dsp:nvSpPr>
        <dsp:cNvPr id="0" name=""/>
        <dsp:cNvSpPr/>
      </dsp:nvSpPr>
      <dsp:spPr>
        <a:xfrm>
          <a:off x="2638370" y="2438401"/>
          <a:ext cx="2952859" cy="19974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solidFill>
                <a:schemeClr val="tx1"/>
              </a:solidFill>
              <a:cs typeface="B Lotus" panose="00000400000000000000" pitchFamily="2" charset="-78"/>
            </a:rPr>
            <a:t>اسناد طرح</a:t>
          </a:r>
          <a:endParaRPr lang="en-US" sz="32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3070806" y="2730924"/>
        <a:ext cx="2087987" cy="1412423"/>
      </dsp:txXfrm>
    </dsp:sp>
    <dsp:sp modelId="{C250FA22-39C8-461B-97C6-BCEEB674C124}">
      <dsp:nvSpPr>
        <dsp:cNvPr id="0" name=""/>
        <dsp:cNvSpPr/>
      </dsp:nvSpPr>
      <dsp:spPr>
        <a:xfrm rot="16200000">
          <a:off x="3905564" y="2207321"/>
          <a:ext cx="418470" cy="43689"/>
        </a:xfrm>
        <a:custGeom>
          <a:avLst/>
          <a:gdLst/>
          <a:ahLst/>
          <a:cxnLst/>
          <a:rect l="0" t="0" r="0" b="0"/>
          <a:pathLst>
            <a:path>
              <a:moveTo>
                <a:pt x="0" y="21844"/>
              </a:moveTo>
              <a:lnTo>
                <a:pt x="418470" y="2184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4104338" y="2218704"/>
        <a:ext cx="20923" cy="20923"/>
      </dsp:txXfrm>
    </dsp:sp>
    <dsp:sp modelId="{1DD3C187-51EB-4EAE-B9A3-46728971D5CA}">
      <dsp:nvSpPr>
        <dsp:cNvPr id="0" name=""/>
        <dsp:cNvSpPr/>
      </dsp:nvSpPr>
      <dsp:spPr>
        <a:xfrm>
          <a:off x="2532913" y="22460"/>
          <a:ext cx="3163772" cy="19974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solidFill>
                <a:schemeClr val="tx1"/>
              </a:solidFill>
              <a:cs typeface="B Lotus" panose="00000400000000000000" pitchFamily="2" charset="-78"/>
            </a:rPr>
            <a:t>مطالعات تفصیلی طرح توسعه روستایی و اشتغالزایی</a:t>
          </a:r>
          <a:endParaRPr lang="en-US" sz="18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2996237" y="314983"/>
        <a:ext cx="2237124" cy="1412423"/>
      </dsp:txXfrm>
    </dsp:sp>
    <dsp:sp modelId="{FEBA2844-F4F3-4FAD-B10F-A7AB11269896}">
      <dsp:nvSpPr>
        <dsp:cNvPr id="0" name=""/>
        <dsp:cNvSpPr/>
      </dsp:nvSpPr>
      <dsp:spPr>
        <a:xfrm rot="1845805">
          <a:off x="5200798" y="4156479"/>
          <a:ext cx="318324" cy="43689"/>
        </a:xfrm>
        <a:custGeom>
          <a:avLst/>
          <a:gdLst/>
          <a:ahLst/>
          <a:cxnLst/>
          <a:rect l="0" t="0" r="0" b="0"/>
          <a:pathLst>
            <a:path>
              <a:moveTo>
                <a:pt x="0" y="21844"/>
              </a:moveTo>
              <a:lnTo>
                <a:pt x="318324" y="2184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5352003" y="4170366"/>
        <a:ext cx="15916" cy="15916"/>
      </dsp:txXfrm>
    </dsp:sp>
    <dsp:sp modelId="{3190F87A-CF40-4AFB-8E18-B1BC198E6544}">
      <dsp:nvSpPr>
        <dsp:cNvPr id="0" name=""/>
        <dsp:cNvSpPr/>
      </dsp:nvSpPr>
      <dsp:spPr>
        <a:xfrm>
          <a:off x="5065827" y="3946130"/>
          <a:ext cx="3163772" cy="199746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solidFill>
                <a:schemeClr val="tx1"/>
              </a:solidFill>
              <a:cs typeface="B Lotus" panose="00000400000000000000" pitchFamily="2" charset="-78"/>
            </a:rPr>
            <a:t>مطالعات تفصیلی طرح توسعه پایدار منظومه های روستایی</a:t>
          </a:r>
          <a:endParaRPr lang="en-US" sz="18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5529151" y="4238653"/>
        <a:ext cx="2237124" cy="1412423"/>
      </dsp:txXfrm>
    </dsp:sp>
    <dsp:sp modelId="{B57BE23E-3FE6-499C-B97E-D443EEAAAC18}">
      <dsp:nvSpPr>
        <dsp:cNvPr id="0" name=""/>
        <dsp:cNvSpPr/>
      </dsp:nvSpPr>
      <dsp:spPr>
        <a:xfrm rot="9000579">
          <a:off x="2730754" y="4133387"/>
          <a:ext cx="279567" cy="43689"/>
        </a:xfrm>
        <a:custGeom>
          <a:avLst/>
          <a:gdLst/>
          <a:ahLst/>
          <a:cxnLst/>
          <a:rect l="0" t="0" r="0" b="0"/>
          <a:pathLst>
            <a:path>
              <a:moveTo>
                <a:pt x="0" y="21844"/>
              </a:moveTo>
              <a:lnTo>
                <a:pt x="279567" y="21844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solidFill>
              <a:schemeClr val="tx1"/>
            </a:solidFill>
            <a:cs typeface="B Lotus" panose="00000400000000000000" pitchFamily="2" charset="-78"/>
          </a:endParaRPr>
        </a:p>
      </dsp:txBody>
      <dsp:txXfrm rot="10800000">
        <a:off x="2863548" y="4148242"/>
        <a:ext cx="13978" cy="13978"/>
      </dsp:txXfrm>
    </dsp:sp>
    <dsp:sp modelId="{95873721-57F8-47A1-9403-C4769B1C51FA}">
      <dsp:nvSpPr>
        <dsp:cNvPr id="0" name=""/>
        <dsp:cNvSpPr/>
      </dsp:nvSpPr>
      <dsp:spPr>
        <a:xfrm>
          <a:off x="0" y="3900210"/>
          <a:ext cx="3163772" cy="199746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solidFill>
                <a:schemeClr val="tx1"/>
              </a:solidFill>
              <a:cs typeface="B Lotus" panose="00000400000000000000" pitchFamily="2" charset="-78"/>
            </a:rPr>
            <a:t>سند برنامه  توسعه اقتصادی، اشتغالزایی و طرح توسعه پایدار منظومه های روستایی</a:t>
          </a:r>
          <a:endParaRPr lang="en-US" sz="18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463324" y="4192733"/>
        <a:ext cx="2237124" cy="1412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C992B-BF31-4262-A719-36A44F2F5D97}">
      <dsp:nvSpPr>
        <dsp:cNvPr id="0" name=""/>
        <dsp:cNvSpPr/>
      </dsp:nvSpPr>
      <dsp:spPr>
        <a:xfrm rot="5400000">
          <a:off x="7319247" y="165203"/>
          <a:ext cx="1071002" cy="7497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Lotus" panose="00000400000000000000" pitchFamily="2" charset="-78"/>
            </a:rPr>
            <a:t>1</a:t>
          </a:r>
          <a:endParaRPr lang="en-US" sz="2800" kern="1200" dirty="0">
            <a:cs typeface="B Lotus" panose="00000400000000000000" pitchFamily="2" charset="-78"/>
          </a:endParaRPr>
        </a:p>
      </dsp:txBody>
      <dsp:txXfrm rot="-5400000">
        <a:off x="7479898" y="379404"/>
        <a:ext cx="749701" cy="321301"/>
      </dsp:txXfrm>
    </dsp:sp>
    <dsp:sp modelId="{47EB7DEE-A37D-48A8-B9F1-F7E4A996F091}">
      <dsp:nvSpPr>
        <dsp:cNvPr id="0" name=""/>
        <dsp:cNvSpPr/>
      </dsp:nvSpPr>
      <dsp:spPr>
        <a:xfrm rot="16200000">
          <a:off x="3391690" y="-3387137"/>
          <a:ext cx="696517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i="0" u="sng" kern="1200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حفظ منابع طبیعی و تجدید ناپذیر منظومه با اصلاح شیوه های بهره برداری</a:t>
          </a:r>
          <a:endParaRPr lang="en-US" sz="2400" i="0" u="sng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 rot="5400000">
        <a:off x="34001" y="38554"/>
        <a:ext cx="7445897" cy="628515"/>
      </dsp:txXfrm>
    </dsp:sp>
    <dsp:sp modelId="{2ECCF494-01DE-41F4-BDB4-FD64A60C8FAC}">
      <dsp:nvSpPr>
        <dsp:cNvPr id="0" name=""/>
        <dsp:cNvSpPr/>
      </dsp:nvSpPr>
      <dsp:spPr>
        <a:xfrm rot="5400000">
          <a:off x="7319247" y="1119009"/>
          <a:ext cx="1071002" cy="749701"/>
        </a:xfrm>
        <a:prstGeom prst="chevron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905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Lotus" panose="00000400000000000000" pitchFamily="2" charset="-78"/>
            </a:rPr>
            <a:t>2</a:t>
          </a:r>
          <a:endParaRPr lang="en-US" sz="2800" kern="1200" dirty="0">
            <a:cs typeface="B Lotus" panose="00000400000000000000" pitchFamily="2" charset="-78"/>
          </a:endParaRPr>
        </a:p>
      </dsp:txBody>
      <dsp:txXfrm rot="-5400000">
        <a:off x="7479898" y="1333210"/>
        <a:ext cx="749701" cy="321301"/>
      </dsp:txXfrm>
    </dsp:sp>
    <dsp:sp modelId="{8BE6665F-9379-4FE3-AFC9-F4175CE26D2D}">
      <dsp:nvSpPr>
        <dsp:cNvPr id="0" name=""/>
        <dsp:cNvSpPr/>
      </dsp:nvSpPr>
      <dsp:spPr>
        <a:xfrm rot="16200000">
          <a:off x="3391873" y="-2433513"/>
          <a:ext cx="696151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>
              <a:effectLst/>
              <a:latin typeface="+mn-lt"/>
              <a:ea typeface="+mn-ea"/>
              <a:cs typeface="B Lotus" panose="00000400000000000000" pitchFamily="2" charset="-78"/>
            </a:rPr>
            <a:t>ارتقاء جایگاه اقتصادی منظومه</a:t>
          </a:r>
          <a:r>
            <a:rPr lang="fa-IR" sz="2400" kern="1200">
              <a:effectLst/>
              <a:latin typeface="+mn-lt"/>
              <a:ea typeface="+mn-ea"/>
              <a:cs typeface="B Lotus" panose="00000400000000000000" pitchFamily="2" charset="-78"/>
            </a:rPr>
            <a:t> ها</a:t>
          </a:r>
          <a:r>
            <a:rPr lang="ar-SA" sz="2400" kern="1200">
              <a:effectLst/>
              <a:latin typeface="+mn-lt"/>
              <a:ea typeface="+mn-ea"/>
              <a:cs typeface="B Lotus" panose="00000400000000000000" pitchFamily="2" charset="-78"/>
            </a:rPr>
            <a:t> از طریق ایجاد و تقویت زمینه های فعالیت جدید و سازگار با توسعه پایدار منظومه</a:t>
          </a:r>
          <a:endParaRPr lang="en-US" sz="2400" kern="1200" dirty="0">
            <a:cs typeface="B Lotus" panose="00000400000000000000" pitchFamily="2" charset="-78"/>
          </a:endParaRPr>
        </a:p>
      </dsp:txBody>
      <dsp:txXfrm rot="5400000">
        <a:off x="33983" y="992343"/>
        <a:ext cx="7445915" cy="628185"/>
      </dsp:txXfrm>
    </dsp:sp>
    <dsp:sp modelId="{32C81912-F305-47B5-B10B-015F158D276A}">
      <dsp:nvSpPr>
        <dsp:cNvPr id="0" name=""/>
        <dsp:cNvSpPr/>
      </dsp:nvSpPr>
      <dsp:spPr>
        <a:xfrm rot="5400000">
          <a:off x="7319247" y="2072816"/>
          <a:ext cx="1071002" cy="749701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Lotus" panose="00000400000000000000" pitchFamily="2" charset="-78"/>
            </a:rPr>
            <a:t>3</a:t>
          </a:r>
          <a:endParaRPr lang="en-US" sz="2800" kern="1200" dirty="0">
            <a:cs typeface="B Lotus" panose="00000400000000000000" pitchFamily="2" charset="-78"/>
          </a:endParaRPr>
        </a:p>
      </dsp:txBody>
      <dsp:txXfrm rot="-5400000">
        <a:off x="7479898" y="2287017"/>
        <a:ext cx="749701" cy="321301"/>
      </dsp:txXfrm>
    </dsp:sp>
    <dsp:sp modelId="{168FE7C2-E2AB-4E26-86C2-EB1C6146F060}">
      <dsp:nvSpPr>
        <dsp:cNvPr id="0" name=""/>
        <dsp:cNvSpPr/>
      </dsp:nvSpPr>
      <dsp:spPr>
        <a:xfrm rot="16200000">
          <a:off x="3391873" y="-1479707"/>
          <a:ext cx="696151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u="sng" kern="1200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ارتقاء شاخص های اجتماعی – فرهنگی و کالبدی (زیرساختی – زیربنایی)</a:t>
          </a:r>
          <a:endParaRPr lang="en-US" sz="2400" u="sng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 rot="5400000">
        <a:off x="33983" y="1946149"/>
        <a:ext cx="7445915" cy="628185"/>
      </dsp:txXfrm>
    </dsp:sp>
    <dsp:sp modelId="{99D8FD36-4689-4111-A1B6-7363A3AC5CD3}">
      <dsp:nvSpPr>
        <dsp:cNvPr id="0" name=""/>
        <dsp:cNvSpPr/>
      </dsp:nvSpPr>
      <dsp:spPr>
        <a:xfrm rot="5400000">
          <a:off x="7319247" y="3026622"/>
          <a:ext cx="1071002" cy="749701"/>
        </a:xfrm>
        <a:prstGeom prst="chevron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905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kern="1200" dirty="0">
              <a:cs typeface="B Lotus" panose="00000400000000000000" pitchFamily="2" charset="-78"/>
            </a:rPr>
            <a:t>4</a:t>
          </a:r>
          <a:endParaRPr lang="en-US" sz="2800" kern="1200" dirty="0">
            <a:cs typeface="B Lotus" panose="00000400000000000000" pitchFamily="2" charset="-78"/>
          </a:endParaRPr>
        </a:p>
      </dsp:txBody>
      <dsp:txXfrm rot="-5400000">
        <a:off x="7479898" y="3240823"/>
        <a:ext cx="749701" cy="321301"/>
      </dsp:txXfrm>
    </dsp:sp>
    <dsp:sp modelId="{75E93998-5074-40DC-A37A-201D355970B6}">
      <dsp:nvSpPr>
        <dsp:cNvPr id="0" name=""/>
        <dsp:cNvSpPr/>
      </dsp:nvSpPr>
      <dsp:spPr>
        <a:xfrm rot="16200000">
          <a:off x="3464203" y="-513823"/>
          <a:ext cx="696151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400" kern="1200" dirty="0">
              <a:effectLst/>
              <a:latin typeface="+mn-lt"/>
              <a:ea typeface="+mn-ea"/>
              <a:cs typeface="B Lotus" panose="00000400000000000000" pitchFamily="2" charset="-78"/>
            </a:rPr>
            <a:t>توسعه مکانی – فضایی سکونتگاه ها و فعالیت های منظومه ها</a:t>
          </a:r>
          <a:endParaRPr lang="en-US" sz="2400" kern="1200" dirty="0">
            <a:cs typeface="B Lotus" panose="00000400000000000000" pitchFamily="2" charset="-78"/>
          </a:endParaRPr>
        </a:p>
      </dsp:txBody>
      <dsp:txXfrm rot="5400000">
        <a:off x="106313" y="2912033"/>
        <a:ext cx="7445915" cy="628185"/>
      </dsp:txXfrm>
    </dsp:sp>
    <dsp:sp modelId="{FE53591A-48DB-4E36-83C4-D72DA5CF34DE}">
      <dsp:nvSpPr>
        <dsp:cNvPr id="0" name=""/>
        <dsp:cNvSpPr/>
      </dsp:nvSpPr>
      <dsp:spPr>
        <a:xfrm rot="5400000">
          <a:off x="7319247" y="3980428"/>
          <a:ext cx="1071002" cy="749701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5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479898" y="4194629"/>
        <a:ext cx="749701" cy="321301"/>
      </dsp:txXfrm>
    </dsp:sp>
    <dsp:sp modelId="{E122884D-CEBC-4CAB-A805-79540D6F72EB}">
      <dsp:nvSpPr>
        <dsp:cNvPr id="0" name=""/>
        <dsp:cNvSpPr/>
      </dsp:nvSpPr>
      <dsp:spPr>
        <a:xfrm rot="16200000">
          <a:off x="3391873" y="427905"/>
          <a:ext cx="696151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kern="1200">
              <a:effectLst/>
              <a:latin typeface="+mn-lt"/>
              <a:ea typeface="+mn-ea"/>
              <a:cs typeface="B Lotus" panose="00000400000000000000" pitchFamily="2" charset="-78"/>
            </a:rPr>
            <a:t>نهادسازی و تفویض اختیار به جوامع مدنی محلی در مشارکت و اجرای برنامه¬ها ( توسعه حکمروایی محلی )</a:t>
          </a:r>
          <a:endParaRPr lang="en-US" sz="2000" kern="1200">
            <a:cs typeface="B Lotus" panose="00000400000000000000" pitchFamily="2" charset="-78"/>
          </a:endParaRPr>
        </a:p>
      </dsp:txBody>
      <dsp:txXfrm rot="5400000">
        <a:off x="33983" y="3853762"/>
        <a:ext cx="7445915" cy="6281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C992B-BF31-4262-A719-36A44F2F5D97}">
      <dsp:nvSpPr>
        <dsp:cNvPr id="0" name=""/>
        <dsp:cNvSpPr/>
      </dsp:nvSpPr>
      <dsp:spPr>
        <a:xfrm rot="5400000">
          <a:off x="7319247" y="165203"/>
          <a:ext cx="1071002" cy="7497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6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479898" y="379404"/>
        <a:ext cx="749701" cy="321301"/>
      </dsp:txXfrm>
    </dsp:sp>
    <dsp:sp modelId="{47EB7DEE-A37D-48A8-B9F1-F7E4A996F091}">
      <dsp:nvSpPr>
        <dsp:cNvPr id="0" name=""/>
        <dsp:cNvSpPr/>
      </dsp:nvSpPr>
      <dsp:spPr>
        <a:xfrm rot="16200000">
          <a:off x="3391690" y="-3387137"/>
          <a:ext cx="696517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1" u="sng" kern="1200" dirty="0">
              <a:solidFill>
                <a:srgbClr val="FF0000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افزایش تولید محصولات کشاورزی بر پایه منابع موجود</a:t>
          </a:r>
          <a:endParaRPr lang="en-US" sz="1800" b="1" u="sng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 rot="5400000">
        <a:off x="34001" y="38554"/>
        <a:ext cx="7445897" cy="628515"/>
      </dsp:txXfrm>
    </dsp:sp>
    <dsp:sp modelId="{2ECCF494-01DE-41F4-BDB4-FD64A60C8FAC}">
      <dsp:nvSpPr>
        <dsp:cNvPr id="0" name=""/>
        <dsp:cNvSpPr/>
      </dsp:nvSpPr>
      <dsp:spPr>
        <a:xfrm rot="5400000">
          <a:off x="7319247" y="1119009"/>
          <a:ext cx="1071002" cy="749701"/>
        </a:xfrm>
        <a:prstGeom prst="chevron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905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7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479898" y="1333210"/>
        <a:ext cx="749701" cy="321301"/>
      </dsp:txXfrm>
    </dsp:sp>
    <dsp:sp modelId="{8BE6665F-9379-4FE3-AFC9-F4175CE26D2D}">
      <dsp:nvSpPr>
        <dsp:cNvPr id="0" name=""/>
        <dsp:cNvSpPr/>
      </dsp:nvSpPr>
      <dsp:spPr>
        <a:xfrm rot="16200000">
          <a:off x="3391873" y="-2433513"/>
          <a:ext cx="696151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1" u="sng" kern="1200" dirty="0">
              <a:solidFill>
                <a:srgbClr val="FF0000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ارتقاء شاخص های صرفه جویی و بهره وری از منابع آب</a:t>
          </a:r>
          <a:endParaRPr lang="en-US" sz="1800" b="1" u="sng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 rot="5400000">
        <a:off x="33983" y="992343"/>
        <a:ext cx="7445915" cy="628185"/>
      </dsp:txXfrm>
    </dsp:sp>
    <dsp:sp modelId="{32C81912-F305-47B5-B10B-015F158D276A}">
      <dsp:nvSpPr>
        <dsp:cNvPr id="0" name=""/>
        <dsp:cNvSpPr/>
      </dsp:nvSpPr>
      <dsp:spPr>
        <a:xfrm rot="5400000">
          <a:off x="7319247" y="2072816"/>
          <a:ext cx="1071002" cy="749701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8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479898" y="2287017"/>
        <a:ext cx="749701" cy="321301"/>
      </dsp:txXfrm>
    </dsp:sp>
    <dsp:sp modelId="{168FE7C2-E2AB-4E26-86C2-EB1C6146F060}">
      <dsp:nvSpPr>
        <dsp:cNvPr id="0" name=""/>
        <dsp:cNvSpPr/>
      </dsp:nvSpPr>
      <dsp:spPr>
        <a:xfrm rot="16200000">
          <a:off x="3391873" y="-1479707"/>
          <a:ext cx="696151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1" u="sng" kern="1200" dirty="0">
              <a:solidFill>
                <a:srgbClr val="FF0000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توسعه</a:t>
          </a:r>
          <a:r>
            <a:rPr lang="ar-SA" sz="1800" kern="1200" dirty="0">
              <a:solidFill>
                <a:schemeClr val="dk1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 </a:t>
          </a:r>
          <a:r>
            <a:rPr lang="ar-SA" sz="1800" b="1" u="sng" kern="1200" dirty="0">
              <a:solidFill>
                <a:srgbClr val="FF0000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و بهبود زیرساخت های اقتصادی وابسته به بخش کشاورزی و گردشگری</a:t>
          </a:r>
          <a:endParaRPr lang="en-US" sz="1800" b="1" u="sng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 rot="5400000">
        <a:off x="33983" y="1946149"/>
        <a:ext cx="7445915" cy="628185"/>
      </dsp:txXfrm>
    </dsp:sp>
    <dsp:sp modelId="{99D8FD36-4689-4111-A1B6-7363A3AC5CD3}">
      <dsp:nvSpPr>
        <dsp:cNvPr id="0" name=""/>
        <dsp:cNvSpPr/>
      </dsp:nvSpPr>
      <dsp:spPr>
        <a:xfrm rot="5400000">
          <a:off x="7319247" y="3026622"/>
          <a:ext cx="1071002" cy="749701"/>
        </a:xfrm>
        <a:prstGeom prst="chevron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905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9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479898" y="3240823"/>
        <a:ext cx="749701" cy="321301"/>
      </dsp:txXfrm>
    </dsp:sp>
    <dsp:sp modelId="{75E93998-5074-40DC-A37A-201D355970B6}">
      <dsp:nvSpPr>
        <dsp:cNvPr id="0" name=""/>
        <dsp:cNvSpPr/>
      </dsp:nvSpPr>
      <dsp:spPr>
        <a:xfrm rot="16200000">
          <a:off x="3464203" y="-513823"/>
          <a:ext cx="696151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dirty="0">
              <a:solidFill>
                <a:schemeClr val="dk1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بهره برداری از ظرفیت ها و پتانسیل های محیطی – اکولوژیک در فرآیند توسعه پایدار منظومه</a:t>
          </a:r>
          <a:r>
            <a:rPr lang="fa-IR" sz="1800" kern="1200" dirty="0">
              <a:solidFill>
                <a:schemeClr val="dk1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 ها</a:t>
          </a:r>
          <a:endParaRPr lang="en-US" sz="1800" kern="1200" dirty="0">
            <a:cs typeface="B Lotus" panose="00000400000000000000" pitchFamily="2" charset="-78"/>
          </a:endParaRPr>
        </a:p>
      </dsp:txBody>
      <dsp:txXfrm rot="5400000">
        <a:off x="106313" y="2912033"/>
        <a:ext cx="7445915" cy="628185"/>
      </dsp:txXfrm>
    </dsp:sp>
    <dsp:sp modelId="{FE53591A-48DB-4E36-83C4-D72DA5CF34DE}">
      <dsp:nvSpPr>
        <dsp:cNvPr id="0" name=""/>
        <dsp:cNvSpPr/>
      </dsp:nvSpPr>
      <dsp:spPr>
        <a:xfrm rot="5400000">
          <a:off x="7319247" y="3980428"/>
          <a:ext cx="1071002" cy="749701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10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479898" y="4194629"/>
        <a:ext cx="749701" cy="321301"/>
      </dsp:txXfrm>
    </dsp:sp>
    <dsp:sp modelId="{E122884D-CEBC-4CAB-A805-79540D6F72EB}">
      <dsp:nvSpPr>
        <dsp:cNvPr id="0" name=""/>
        <dsp:cNvSpPr/>
      </dsp:nvSpPr>
      <dsp:spPr>
        <a:xfrm rot="16200000">
          <a:off x="3391873" y="427905"/>
          <a:ext cx="696151" cy="7479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dirty="0">
              <a:solidFill>
                <a:schemeClr val="dk1"/>
              </a:solidFill>
              <a:effectLst/>
              <a:latin typeface="+mn-lt"/>
              <a:ea typeface="+mn-ea"/>
              <a:cs typeface="B Mitra" panose="00000400000000000000" pitchFamily="2" charset="-78"/>
            </a:rPr>
            <a:t>بهره برداری از ظرفیت ها و پتانسیل های اقتصادی بخش ( گردشگری، کشاورزی، دامداری، صنایع دستی و ... ) در فرآیند توسعه پایدار منظومه</a:t>
          </a:r>
          <a:endParaRPr lang="en-US" sz="1800" kern="1200" dirty="0">
            <a:cs typeface="B Lotus" panose="00000400000000000000" pitchFamily="2" charset="-78"/>
          </a:endParaRPr>
        </a:p>
      </dsp:txBody>
      <dsp:txXfrm rot="5400000">
        <a:off x="33983" y="3853762"/>
        <a:ext cx="7445915" cy="628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C992B-BF31-4262-A719-36A44F2F5D97}">
      <dsp:nvSpPr>
        <dsp:cNvPr id="0" name=""/>
        <dsp:cNvSpPr/>
      </dsp:nvSpPr>
      <dsp:spPr>
        <a:xfrm rot="5400000">
          <a:off x="7467421" y="137428"/>
          <a:ext cx="896681" cy="62767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11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601924" y="316763"/>
        <a:ext cx="627676" cy="269005"/>
      </dsp:txXfrm>
    </dsp:sp>
    <dsp:sp modelId="{47EB7DEE-A37D-48A8-B9F1-F7E4A996F091}">
      <dsp:nvSpPr>
        <dsp:cNvPr id="0" name=""/>
        <dsp:cNvSpPr/>
      </dsp:nvSpPr>
      <dsp:spPr>
        <a:xfrm rot="16200000">
          <a:off x="3509387" y="-3506461"/>
          <a:ext cx="583149" cy="7601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dirty="0">
              <a:solidFill>
                <a:schemeClr val="dk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برخورداری از زیرساختها و زیربناها برای توسعه اقتصادی – اجتماعی و کالبدی</a:t>
          </a:r>
          <a:endParaRPr lang="en-US" sz="1800" kern="1200" dirty="0">
            <a:cs typeface="B Lotus" panose="00000400000000000000" pitchFamily="2" charset="-78"/>
          </a:endParaRPr>
        </a:p>
      </dsp:txBody>
      <dsp:txXfrm rot="5400000">
        <a:off x="28468" y="31392"/>
        <a:ext cx="7573456" cy="526215"/>
      </dsp:txXfrm>
    </dsp:sp>
    <dsp:sp modelId="{2ECCF494-01DE-41F4-BDB4-FD64A60C8FAC}">
      <dsp:nvSpPr>
        <dsp:cNvPr id="0" name=""/>
        <dsp:cNvSpPr/>
      </dsp:nvSpPr>
      <dsp:spPr>
        <a:xfrm rot="5400000">
          <a:off x="7467421" y="935988"/>
          <a:ext cx="896681" cy="627676"/>
        </a:xfrm>
        <a:prstGeom prst="chevron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1905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12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601924" y="1115323"/>
        <a:ext cx="627676" cy="269005"/>
      </dsp:txXfrm>
    </dsp:sp>
    <dsp:sp modelId="{8BE6665F-9379-4FE3-AFC9-F4175CE26D2D}">
      <dsp:nvSpPr>
        <dsp:cNvPr id="0" name=""/>
        <dsp:cNvSpPr/>
      </dsp:nvSpPr>
      <dsp:spPr>
        <a:xfrm rot="16200000">
          <a:off x="3509540" y="-2708054"/>
          <a:ext cx="582842" cy="7601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1" u="sng" kern="1200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توانمندسازي جامعه محلي براي مشاركت در فرآيند توسعه و حكمروايي ناحيه اي </a:t>
          </a:r>
          <a:endParaRPr lang="en-US" sz="1800" b="1" u="sng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 rot="5400000">
        <a:off x="28452" y="829938"/>
        <a:ext cx="7573471" cy="525938"/>
      </dsp:txXfrm>
    </dsp:sp>
    <dsp:sp modelId="{32C81912-F305-47B5-B10B-015F158D276A}">
      <dsp:nvSpPr>
        <dsp:cNvPr id="0" name=""/>
        <dsp:cNvSpPr/>
      </dsp:nvSpPr>
      <dsp:spPr>
        <a:xfrm rot="5400000">
          <a:off x="7467421" y="1734548"/>
          <a:ext cx="896681" cy="627676"/>
        </a:xfrm>
        <a:prstGeom prst="chevron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1905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13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601924" y="1913883"/>
        <a:ext cx="627676" cy="269005"/>
      </dsp:txXfrm>
    </dsp:sp>
    <dsp:sp modelId="{168FE7C2-E2AB-4E26-86C2-EB1C6146F060}">
      <dsp:nvSpPr>
        <dsp:cNvPr id="0" name=""/>
        <dsp:cNvSpPr/>
      </dsp:nvSpPr>
      <dsp:spPr>
        <a:xfrm rot="16200000">
          <a:off x="3509540" y="-1909493"/>
          <a:ext cx="582842" cy="7601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dirty="0">
              <a:solidFill>
                <a:schemeClr val="dk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ساماندهي منابع سرمايه اي و خرد و پس اندازهاي خرد روستايي در فرآيند توسعه كالبدي و اقتصادي (کار آفرینی)</a:t>
          </a:r>
          <a:endParaRPr lang="en-US" sz="1800" kern="1200" dirty="0">
            <a:cs typeface="B Lotus" panose="00000400000000000000" pitchFamily="2" charset="-78"/>
          </a:endParaRPr>
        </a:p>
      </dsp:txBody>
      <dsp:txXfrm rot="5400000">
        <a:off x="28452" y="1628499"/>
        <a:ext cx="7573471" cy="525938"/>
      </dsp:txXfrm>
    </dsp:sp>
    <dsp:sp modelId="{99D8FD36-4689-4111-A1B6-7363A3AC5CD3}">
      <dsp:nvSpPr>
        <dsp:cNvPr id="0" name=""/>
        <dsp:cNvSpPr/>
      </dsp:nvSpPr>
      <dsp:spPr>
        <a:xfrm rot="5400000">
          <a:off x="7467421" y="2533108"/>
          <a:ext cx="896681" cy="627676"/>
        </a:xfrm>
        <a:prstGeom prst="chevron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1905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14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601924" y="2712443"/>
        <a:ext cx="627676" cy="269005"/>
      </dsp:txXfrm>
    </dsp:sp>
    <dsp:sp modelId="{75E93998-5074-40DC-A37A-201D355970B6}">
      <dsp:nvSpPr>
        <dsp:cNvPr id="0" name=""/>
        <dsp:cNvSpPr/>
      </dsp:nvSpPr>
      <dsp:spPr>
        <a:xfrm rot="16200000">
          <a:off x="3583050" y="-1100821"/>
          <a:ext cx="582842" cy="7601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kern="1200" dirty="0">
              <a:solidFill>
                <a:schemeClr val="dk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بهره برداری از پتانسیل بالقوه و بالفعل بخش کشاورزی</a:t>
          </a:r>
          <a:endParaRPr lang="en-US" sz="1800" kern="1200" dirty="0">
            <a:cs typeface="B Lotus" panose="00000400000000000000" pitchFamily="2" charset="-78"/>
          </a:endParaRPr>
        </a:p>
      </dsp:txBody>
      <dsp:txXfrm rot="5400000">
        <a:off x="101962" y="2437171"/>
        <a:ext cx="7573471" cy="525938"/>
      </dsp:txXfrm>
    </dsp:sp>
    <dsp:sp modelId="{FE53591A-48DB-4E36-83C4-D72DA5CF34DE}">
      <dsp:nvSpPr>
        <dsp:cNvPr id="0" name=""/>
        <dsp:cNvSpPr/>
      </dsp:nvSpPr>
      <dsp:spPr>
        <a:xfrm rot="5400000">
          <a:off x="7467421" y="3331669"/>
          <a:ext cx="896681" cy="627676"/>
        </a:xfrm>
        <a:prstGeom prst="chevron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1905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15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601924" y="3511004"/>
        <a:ext cx="627676" cy="269005"/>
      </dsp:txXfrm>
    </dsp:sp>
    <dsp:sp modelId="{E122884D-CEBC-4CAB-A805-79540D6F72EB}">
      <dsp:nvSpPr>
        <dsp:cNvPr id="0" name=""/>
        <dsp:cNvSpPr/>
      </dsp:nvSpPr>
      <dsp:spPr>
        <a:xfrm rot="16200000">
          <a:off x="3509540" y="-312373"/>
          <a:ext cx="582842" cy="7601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1" u="sng" kern="1200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ایجاد و تکمیل زنجیره تولید در بخش های مختلف اقتصادی </a:t>
          </a:r>
          <a:endParaRPr lang="en-US" sz="1800" b="1" u="sng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 rot="5400000">
        <a:off x="28452" y="3225619"/>
        <a:ext cx="7573471" cy="525938"/>
      </dsp:txXfrm>
    </dsp:sp>
    <dsp:sp modelId="{DEB2C404-CD00-44F6-83BA-F0677CE2D93A}">
      <dsp:nvSpPr>
        <dsp:cNvPr id="0" name=""/>
        <dsp:cNvSpPr/>
      </dsp:nvSpPr>
      <dsp:spPr>
        <a:xfrm rot="5400000">
          <a:off x="7467421" y="4130229"/>
          <a:ext cx="896681" cy="62767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kern="1200" dirty="0">
              <a:cs typeface="B Lotus" panose="00000400000000000000" pitchFamily="2" charset="-78"/>
            </a:rPr>
            <a:t>16</a:t>
          </a:r>
          <a:endParaRPr lang="en-US" sz="1800" kern="1200" dirty="0">
            <a:cs typeface="B Lotus" panose="00000400000000000000" pitchFamily="2" charset="-78"/>
          </a:endParaRPr>
        </a:p>
      </dsp:txBody>
      <dsp:txXfrm rot="-5400000">
        <a:off x="7601924" y="4309564"/>
        <a:ext cx="627676" cy="269005"/>
      </dsp:txXfrm>
    </dsp:sp>
    <dsp:sp modelId="{A05EF043-B8A0-4FDB-9E1A-98BB807761AE}">
      <dsp:nvSpPr>
        <dsp:cNvPr id="0" name=""/>
        <dsp:cNvSpPr/>
      </dsp:nvSpPr>
      <dsp:spPr>
        <a:xfrm rot="16200000">
          <a:off x="3509540" y="486186"/>
          <a:ext cx="582842" cy="76019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800" b="1" u="sng" kern="1200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بهره برداری از جاذبه های گردشگری منظومه به ویژه جاذبه های اکوتوریستی</a:t>
          </a:r>
          <a:r>
            <a:rPr lang="fa-IR" sz="1800" b="1" u="sng" kern="1200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، آگروتوریسم</a:t>
          </a:r>
          <a:r>
            <a:rPr lang="ar-SA" sz="1800" b="1" u="sng" kern="1200" dirty="0">
              <a:solidFill>
                <a:srgbClr val="FF0000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، گردشگری روستایی و بوم گردی</a:t>
          </a:r>
          <a:endParaRPr lang="en-US" sz="1800" b="1" u="sng" kern="1200" dirty="0">
            <a:solidFill>
              <a:srgbClr val="FF0000"/>
            </a:solidFill>
            <a:cs typeface="B Lotus" panose="00000400000000000000" pitchFamily="2" charset="-78"/>
          </a:endParaRPr>
        </a:p>
      </dsp:txBody>
      <dsp:txXfrm rot="5400000">
        <a:off x="28452" y="4024178"/>
        <a:ext cx="7573471" cy="525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5EF5A-E48F-44E9-912B-C3BD9351C561}">
      <dsp:nvSpPr>
        <dsp:cNvPr id="0" name=""/>
        <dsp:cNvSpPr/>
      </dsp:nvSpPr>
      <dsp:spPr>
        <a:xfrm>
          <a:off x="3551137" y="1984217"/>
          <a:ext cx="1663009" cy="12545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tx1"/>
              </a:solidFill>
              <a:cs typeface="B Lotus" panose="00000400000000000000" pitchFamily="2" charset="-78"/>
            </a:rPr>
            <a:t>محورهای پیشران توسعه</a:t>
          </a:r>
          <a:endParaRPr lang="en-US" sz="20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3794679" y="2167943"/>
        <a:ext cx="1175925" cy="887109"/>
      </dsp:txXfrm>
    </dsp:sp>
    <dsp:sp modelId="{32568AB2-3DD1-4735-9C58-DA8C5FFA42D9}">
      <dsp:nvSpPr>
        <dsp:cNvPr id="0" name=""/>
        <dsp:cNvSpPr/>
      </dsp:nvSpPr>
      <dsp:spPr>
        <a:xfrm rot="16200000">
          <a:off x="4203261" y="1409329"/>
          <a:ext cx="358760" cy="49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4257075" y="1561778"/>
        <a:ext cx="251132" cy="295905"/>
      </dsp:txXfrm>
    </dsp:sp>
    <dsp:sp modelId="{2D8A5030-FFD4-45A5-8CD7-8EE4DFF4F915}">
      <dsp:nvSpPr>
        <dsp:cNvPr id="0" name=""/>
        <dsp:cNvSpPr/>
      </dsp:nvSpPr>
      <dsp:spPr>
        <a:xfrm>
          <a:off x="3598541" y="1845"/>
          <a:ext cx="1568202" cy="13054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مدیریت و بهره وری منابع آب</a:t>
          </a:r>
          <a:endParaRPr lang="en-US" sz="14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3828199" y="193026"/>
        <a:ext cx="1108886" cy="923102"/>
      </dsp:txXfrm>
    </dsp:sp>
    <dsp:sp modelId="{110F59DE-AD3D-47D4-BCC9-03199A2764F2}">
      <dsp:nvSpPr>
        <dsp:cNvPr id="0" name=""/>
        <dsp:cNvSpPr/>
      </dsp:nvSpPr>
      <dsp:spPr>
        <a:xfrm rot="19285714">
          <a:off x="5011365" y="1757467"/>
          <a:ext cx="265970" cy="49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5020069" y="1880976"/>
        <a:ext cx="186179" cy="295905"/>
      </dsp:txXfrm>
    </dsp:sp>
    <dsp:sp modelId="{1E05CA73-58F5-49E3-BAC8-806023ABC8FF}">
      <dsp:nvSpPr>
        <dsp:cNvPr id="0" name=""/>
        <dsp:cNvSpPr/>
      </dsp:nvSpPr>
      <dsp:spPr>
        <a:xfrm>
          <a:off x="5128523" y="738645"/>
          <a:ext cx="1568202" cy="1305464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chemeClr val="tx1"/>
              </a:solidFill>
              <a:cs typeface="B Lotus" panose="00000400000000000000" pitchFamily="2" charset="-78"/>
            </a:rPr>
            <a:t>مدرن سازی واحدهای دامداری روستایی </a:t>
          </a:r>
          <a:endParaRPr lang="en-US" sz="14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5358181" y="929826"/>
        <a:ext cx="1108886" cy="923102"/>
      </dsp:txXfrm>
    </dsp:sp>
    <dsp:sp modelId="{0A1A03B1-733D-4627-9B93-F71BD49AB7D0}">
      <dsp:nvSpPr>
        <dsp:cNvPr id="0" name=""/>
        <dsp:cNvSpPr/>
      </dsp:nvSpPr>
      <dsp:spPr>
        <a:xfrm rot="771429">
          <a:off x="5254366" y="2585948"/>
          <a:ext cx="193416" cy="49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5255093" y="2678127"/>
        <a:ext cx="135391" cy="295905"/>
      </dsp:txXfrm>
    </dsp:sp>
    <dsp:sp modelId="{442F6747-0C6F-4426-B704-5BC28BA9DF63}">
      <dsp:nvSpPr>
        <dsp:cNvPr id="0" name=""/>
        <dsp:cNvSpPr/>
      </dsp:nvSpPr>
      <dsp:spPr>
        <a:xfrm>
          <a:off x="5506397" y="2394221"/>
          <a:ext cx="1568202" cy="1305464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chemeClr val="tx1"/>
              </a:solidFill>
              <a:cs typeface="B Lotus" panose="00000400000000000000" pitchFamily="2" charset="-78"/>
            </a:rPr>
            <a:t>ایجاد خوشه تخصصی صنایع دستی</a:t>
          </a:r>
          <a:endParaRPr lang="en-US" sz="14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5736055" y="2585402"/>
        <a:ext cx="1108886" cy="923102"/>
      </dsp:txXfrm>
    </dsp:sp>
    <dsp:sp modelId="{F378D37D-4EB4-4DD8-845D-A70FB1EC0544}">
      <dsp:nvSpPr>
        <dsp:cNvPr id="0" name=""/>
        <dsp:cNvSpPr/>
      </dsp:nvSpPr>
      <dsp:spPr>
        <a:xfrm rot="3857143">
          <a:off x="4632187" y="3229816"/>
          <a:ext cx="333943" cy="49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4660545" y="3283320"/>
        <a:ext cx="233760" cy="295905"/>
      </dsp:txXfrm>
    </dsp:sp>
    <dsp:sp modelId="{593AB89B-157A-4793-9984-368A4CA207F7}">
      <dsp:nvSpPr>
        <dsp:cNvPr id="0" name=""/>
        <dsp:cNvSpPr/>
      </dsp:nvSpPr>
      <dsp:spPr>
        <a:xfrm>
          <a:off x="4447617" y="3721890"/>
          <a:ext cx="1568202" cy="1305464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chemeClr val="tx1"/>
              </a:solidFill>
              <a:cs typeface="B Lotus" panose="00000400000000000000" pitchFamily="2" charset="-78"/>
            </a:rPr>
            <a:t>توسعه فعالیتهای زنبورداری، پرورش گیاهان دارویی</a:t>
          </a:r>
          <a:endParaRPr lang="en-US" sz="14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4677275" y="3913071"/>
        <a:ext cx="1108886" cy="923102"/>
      </dsp:txXfrm>
    </dsp:sp>
    <dsp:sp modelId="{6DB8E27D-34F8-445D-A3D7-0B07FB27E7C1}">
      <dsp:nvSpPr>
        <dsp:cNvPr id="0" name=""/>
        <dsp:cNvSpPr/>
      </dsp:nvSpPr>
      <dsp:spPr>
        <a:xfrm rot="6942857">
          <a:off x="3799153" y="3229816"/>
          <a:ext cx="333943" cy="49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cs typeface="B Lotus" panose="00000400000000000000" pitchFamily="2" charset="-78"/>
          </a:endParaRPr>
        </a:p>
      </dsp:txBody>
      <dsp:txXfrm rot="10800000">
        <a:off x="3870978" y="3283320"/>
        <a:ext cx="233760" cy="295905"/>
      </dsp:txXfrm>
    </dsp:sp>
    <dsp:sp modelId="{67FA7E46-CF2C-47AE-ADE9-C2D366166398}">
      <dsp:nvSpPr>
        <dsp:cNvPr id="0" name=""/>
        <dsp:cNvSpPr/>
      </dsp:nvSpPr>
      <dsp:spPr>
        <a:xfrm>
          <a:off x="2749465" y="3721890"/>
          <a:ext cx="1568202" cy="130546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B Lotus" panose="00000400000000000000" pitchFamily="2" charset="-78"/>
            </a:rPr>
            <a:t>توسعه زنجیره فعالیت های کشاورزی و افزایش تولید</a:t>
          </a:r>
        </a:p>
      </dsp:txBody>
      <dsp:txXfrm>
        <a:off x="2979123" y="3913071"/>
        <a:ext cx="1108886" cy="923102"/>
      </dsp:txXfrm>
    </dsp:sp>
    <dsp:sp modelId="{B24DDE7C-72BF-4176-A831-E5A34C2DD78C}">
      <dsp:nvSpPr>
        <dsp:cNvPr id="0" name=""/>
        <dsp:cNvSpPr/>
      </dsp:nvSpPr>
      <dsp:spPr>
        <a:xfrm rot="10028571">
          <a:off x="3319051" y="2585721"/>
          <a:ext cx="192303" cy="49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cs typeface="B Lotus" panose="00000400000000000000" pitchFamily="2" charset="-78"/>
          </a:endParaRPr>
        </a:p>
      </dsp:txBody>
      <dsp:txXfrm rot="10800000">
        <a:off x="3376019" y="2677937"/>
        <a:ext cx="134612" cy="295905"/>
      </dsp:txXfrm>
    </dsp:sp>
    <dsp:sp modelId="{E588245F-431D-4F6F-A4DB-492EDCFAD652}">
      <dsp:nvSpPr>
        <dsp:cNvPr id="0" name=""/>
        <dsp:cNvSpPr/>
      </dsp:nvSpPr>
      <dsp:spPr>
        <a:xfrm>
          <a:off x="1688400" y="2394221"/>
          <a:ext cx="1572771" cy="1305464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chemeClr val="tx1"/>
              </a:solidFill>
              <a:cs typeface="B Lotus" panose="00000400000000000000" pitchFamily="2" charset="-78"/>
            </a:rPr>
            <a:t>ایجاد و ساماندهی واحدهای کارگاهی و کوچک خانگی با محوریت زنان</a:t>
          </a:r>
          <a:endParaRPr lang="en-US" sz="14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1918727" y="2585402"/>
        <a:ext cx="1112117" cy="923102"/>
      </dsp:txXfrm>
    </dsp:sp>
    <dsp:sp modelId="{EF9AC448-39E7-4EC8-9658-A104EDD93505}">
      <dsp:nvSpPr>
        <dsp:cNvPr id="0" name=""/>
        <dsp:cNvSpPr/>
      </dsp:nvSpPr>
      <dsp:spPr>
        <a:xfrm rot="13114286">
          <a:off x="3488655" y="1757799"/>
          <a:ext cx="265388" cy="4931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559586" y="1881254"/>
        <a:ext cx="185772" cy="295905"/>
      </dsp:txXfrm>
    </dsp:sp>
    <dsp:sp modelId="{2A65A8E5-F482-472F-8928-5A75EEE74D5F}">
      <dsp:nvSpPr>
        <dsp:cNvPr id="0" name=""/>
        <dsp:cNvSpPr/>
      </dsp:nvSpPr>
      <dsp:spPr>
        <a:xfrm>
          <a:off x="2066274" y="738645"/>
          <a:ext cx="1572771" cy="130546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solidFill>
                <a:schemeClr val="tx1"/>
              </a:solidFill>
              <a:cs typeface="B Lotus" panose="00000400000000000000" pitchFamily="2" charset="-78"/>
            </a:rPr>
            <a:t>توسعه امکانات و خدمات گردشگری </a:t>
          </a:r>
          <a:endParaRPr lang="en-US" sz="14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2296601" y="929826"/>
        <a:ext cx="1112117" cy="9231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98118-C2F8-4610-9D99-B3E5A68EB839}">
      <dsp:nvSpPr>
        <dsp:cNvPr id="0" name=""/>
        <dsp:cNvSpPr/>
      </dsp:nvSpPr>
      <dsp:spPr>
        <a:xfrm>
          <a:off x="634364" y="0"/>
          <a:ext cx="7189470" cy="4297363"/>
        </a:xfrm>
        <a:prstGeom prst="lef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35BF0-6D97-4261-9979-39A24ECEF4DE}">
      <dsp:nvSpPr>
        <dsp:cNvPr id="0" name=""/>
        <dsp:cNvSpPr/>
      </dsp:nvSpPr>
      <dsp:spPr>
        <a:xfrm>
          <a:off x="7220341" y="1289208"/>
          <a:ext cx="1237755" cy="17189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solidFill>
                <a:schemeClr val="tx1"/>
              </a:solidFill>
              <a:cs typeface="B Lotus" panose="00000400000000000000" pitchFamily="2" charset="-78"/>
            </a:rPr>
            <a:t>اسناد مطالعات طرح</a:t>
          </a:r>
          <a:endParaRPr lang="en-US" sz="18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7280763" y="1349630"/>
        <a:ext cx="1116911" cy="1598101"/>
      </dsp:txXfrm>
    </dsp:sp>
    <dsp:sp modelId="{B8B9E9D3-6D16-41EB-B53F-CFE2EC61E9BD}">
      <dsp:nvSpPr>
        <dsp:cNvPr id="0" name=""/>
        <dsp:cNvSpPr/>
      </dsp:nvSpPr>
      <dsp:spPr>
        <a:xfrm>
          <a:off x="5778200" y="1295397"/>
          <a:ext cx="1237755" cy="1718945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b="1" kern="1200" dirty="0">
              <a:solidFill>
                <a:schemeClr val="tx1"/>
              </a:solidFill>
              <a:cs typeface="B Lotus" panose="00000400000000000000" pitchFamily="2" charset="-78"/>
            </a:rPr>
            <a:t>جامعه محلی (دهیاران، شوراها و معتمدین و پیشروان محلی)</a:t>
          </a:r>
          <a:endParaRPr lang="en-US" sz="16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5838622" y="1355819"/>
        <a:ext cx="1116911" cy="1598101"/>
      </dsp:txXfrm>
    </dsp:sp>
    <dsp:sp modelId="{EE5A2219-F572-4F4F-9DE9-15F98549085B}">
      <dsp:nvSpPr>
        <dsp:cNvPr id="0" name=""/>
        <dsp:cNvSpPr/>
      </dsp:nvSpPr>
      <dsp:spPr>
        <a:xfrm>
          <a:off x="4332246" y="1289208"/>
          <a:ext cx="1237755" cy="1718945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tx1"/>
              </a:solidFill>
              <a:cs typeface="B Lotus" panose="00000400000000000000" pitchFamily="2" charset="-78"/>
            </a:rPr>
            <a:t>دستگاههای اجرایی استان</a:t>
          </a:r>
          <a:endParaRPr lang="en-US" sz="20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4392668" y="1349630"/>
        <a:ext cx="1116911" cy="1598101"/>
      </dsp:txXfrm>
    </dsp:sp>
    <dsp:sp modelId="{AEE2F662-9E4B-4C51-974D-D6797FEB6B2D}">
      <dsp:nvSpPr>
        <dsp:cNvPr id="0" name=""/>
        <dsp:cNvSpPr/>
      </dsp:nvSpPr>
      <dsp:spPr>
        <a:xfrm>
          <a:off x="2888198" y="1289208"/>
          <a:ext cx="1237755" cy="1718945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tx1"/>
              </a:solidFill>
              <a:cs typeface="B Lotus" panose="00000400000000000000" pitchFamily="2" charset="-78"/>
            </a:rPr>
            <a:t>دستگاههای اجرایی</a:t>
          </a:r>
          <a:r>
            <a:rPr lang="en-US" sz="2000" b="1" kern="1200" dirty="0">
              <a:solidFill>
                <a:schemeClr val="tx1"/>
              </a:solidFill>
              <a:cs typeface="B Lotus" panose="00000400000000000000" pitchFamily="2" charset="-78"/>
            </a:rPr>
            <a:t> </a:t>
          </a:r>
          <a:r>
            <a:rPr lang="fa-IR" sz="2000" b="1" kern="1200" dirty="0">
              <a:solidFill>
                <a:schemeClr val="tx1"/>
              </a:solidFill>
              <a:cs typeface="B Lotus" panose="00000400000000000000" pitchFamily="2" charset="-78"/>
            </a:rPr>
            <a:t>شهرستان </a:t>
          </a:r>
          <a:endParaRPr lang="en-US" sz="20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2948620" y="1349630"/>
        <a:ext cx="1116911" cy="1598101"/>
      </dsp:txXfrm>
    </dsp:sp>
    <dsp:sp modelId="{7B4A0503-AD66-4865-B9D5-C347A5237BCB}">
      <dsp:nvSpPr>
        <dsp:cNvPr id="0" name=""/>
        <dsp:cNvSpPr/>
      </dsp:nvSpPr>
      <dsp:spPr>
        <a:xfrm>
          <a:off x="1444150" y="1289208"/>
          <a:ext cx="1237755" cy="1718945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dirty="0">
              <a:solidFill>
                <a:schemeClr val="tx1"/>
              </a:solidFill>
              <a:cs typeface="B Lotus" panose="00000400000000000000" pitchFamily="2" charset="-78"/>
            </a:rPr>
            <a:t>اسناد بالادست</a:t>
          </a:r>
          <a:endParaRPr lang="en-US" sz="20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1504572" y="1349630"/>
        <a:ext cx="1116911" cy="1598101"/>
      </dsp:txXfrm>
    </dsp:sp>
    <dsp:sp modelId="{C84416CD-0739-4DFE-94BB-DD865DE93F82}">
      <dsp:nvSpPr>
        <dsp:cNvPr id="0" name=""/>
        <dsp:cNvSpPr/>
      </dsp:nvSpPr>
      <dsp:spPr>
        <a:xfrm>
          <a:off x="103" y="1289208"/>
          <a:ext cx="1237755" cy="171894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 dirty="0">
              <a:solidFill>
                <a:schemeClr val="tx1"/>
              </a:solidFill>
              <a:cs typeface="B Lotus" panose="00000400000000000000" pitchFamily="2" charset="-78"/>
            </a:rPr>
            <a:t>تجزیه و تحلیل داده ها و غربالگری نظرات</a:t>
          </a:r>
          <a:endParaRPr lang="en-US" sz="1800" b="1" kern="1200" dirty="0">
            <a:solidFill>
              <a:schemeClr val="tx1"/>
            </a:solidFill>
            <a:cs typeface="B Lotus" panose="00000400000000000000" pitchFamily="2" charset="-78"/>
          </a:endParaRPr>
        </a:p>
      </dsp:txBody>
      <dsp:txXfrm>
        <a:off x="60525" y="1349630"/>
        <a:ext cx="1116911" cy="1598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C5844-1999-4AA8-A2E8-E1F9A46C3298}">
      <dsp:nvSpPr>
        <dsp:cNvPr id="0" name=""/>
        <dsp:cNvSpPr/>
      </dsp:nvSpPr>
      <dsp:spPr>
        <a:xfrm rot="5400000">
          <a:off x="7487274" y="161561"/>
          <a:ext cx="1052618" cy="7368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cs typeface="B Lotus" panose="00000400000000000000" pitchFamily="2" charset="-78"/>
            </a:rPr>
            <a:t>1</a:t>
          </a:r>
          <a:endParaRPr lang="en-US" sz="3200" b="1" kern="1200" dirty="0">
            <a:cs typeface="B Lotus" panose="00000400000000000000" pitchFamily="2" charset="-78"/>
          </a:endParaRPr>
        </a:p>
      </dsp:txBody>
      <dsp:txXfrm rot="-5400000">
        <a:off x="7645167" y="372084"/>
        <a:ext cx="736832" cy="315786"/>
      </dsp:txXfrm>
    </dsp:sp>
    <dsp:sp modelId="{45E6F6A4-7418-47F6-B11A-96003F38CE5C}">
      <dsp:nvSpPr>
        <dsp:cNvPr id="0" name=""/>
        <dsp:cNvSpPr/>
      </dsp:nvSpPr>
      <dsp:spPr>
        <a:xfrm rot="16200000">
          <a:off x="3480302" y="-3480302"/>
          <a:ext cx="684561" cy="7645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سند پایش و ارزشیابی برنامه راهبردی توسعه استان زنجان</a:t>
          </a:r>
          <a:endParaRPr lang="en-US" sz="1800" b="1" kern="1200" dirty="0">
            <a:cs typeface="B Lotus" panose="00000400000000000000" pitchFamily="2" charset="-78"/>
          </a:endParaRPr>
        </a:p>
        <a:p>
          <a:pPr marL="342900" lvl="2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ماخذ: سازمان برنامه و بودجه</a:t>
          </a:r>
          <a:endParaRPr lang="en-US" sz="1800" b="1" kern="1200" dirty="0">
            <a:cs typeface="B Lotus" panose="00000400000000000000" pitchFamily="2" charset="-78"/>
          </a:endParaRPr>
        </a:p>
      </dsp:txBody>
      <dsp:txXfrm rot="5400000">
        <a:off x="33417" y="33419"/>
        <a:ext cx="7611749" cy="617725"/>
      </dsp:txXfrm>
    </dsp:sp>
    <dsp:sp modelId="{D9F816DC-08D0-44A2-A87E-869CF6CF4D8D}">
      <dsp:nvSpPr>
        <dsp:cNvPr id="0" name=""/>
        <dsp:cNvSpPr/>
      </dsp:nvSpPr>
      <dsp:spPr>
        <a:xfrm rot="5400000">
          <a:off x="7487274" y="1096722"/>
          <a:ext cx="1052618" cy="736832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1905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cs typeface="B Lotus" panose="00000400000000000000" pitchFamily="2" charset="-78"/>
            </a:rPr>
            <a:t>2</a:t>
          </a:r>
          <a:endParaRPr lang="en-US" sz="3200" b="1" kern="1200" dirty="0">
            <a:cs typeface="B Lotus" panose="00000400000000000000" pitchFamily="2" charset="-78"/>
          </a:endParaRPr>
        </a:p>
      </dsp:txBody>
      <dsp:txXfrm rot="-5400000">
        <a:off x="7645167" y="1307245"/>
        <a:ext cx="736832" cy="315786"/>
      </dsp:txXfrm>
    </dsp:sp>
    <dsp:sp modelId="{DA2DF247-3D6C-4328-94BF-E154A2621DA3}">
      <dsp:nvSpPr>
        <dsp:cNvPr id="0" name=""/>
        <dsp:cNvSpPr/>
      </dsp:nvSpPr>
      <dsp:spPr>
        <a:xfrm rot="16200000">
          <a:off x="3480482" y="-2541652"/>
          <a:ext cx="684201" cy="7645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نظریه پایه توسعه استان زنجان </a:t>
          </a:r>
          <a:endParaRPr lang="en-US" sz="1800" b="1" kern="1200" dirty="0">
            <a:cs typeface="B Lotus" panose="00000400000000000000" pitchFamily="2" charset="-78"/>
          </a:endParaRPr>
        </a:p>
        <a:p>
          <a:pPr marL="342900" lvl="2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ماخذ: سازمان برنامه و بودجه</a:t>
          </a:r>
          <a:endParaRPr lang="en-US" sz="1800" b="1" kern="1200" dirty="0">
            <a:cs typeface="B Lotus" panose="00000400000000000000" pitchFamily="2" charset="-78"/>
          </a:endParaRPr>
        </a:p>
      </dsp:txBody>
      <dsp:txXfrm rot="5400000">
        <a:off x="33399" y="972231"/>
        <a:ext cx="7611767" cy="617401"/>
      </dsp:txXfrm>
    </dsp:sp>
    <dsp:sp modelId="{A77C8F69-DC5C-47ED-B49E-B37A6ED1F1EF}">
      <dsp:nvSpPr>
        <dsp:cNvPr id="0" name=""/>
        <dsp:cNvSpPr/>
      </dsp:nvSpPr>
      <dsp:spPr>
        <a:xfrm rot="5400000">
          <a:off x="7487274" y="2031883"/>
          <a:ext cx="1052618" cy="736832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1905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cs typeface="B Lotus" panose="00000400000000000000" pitchFamily="2" charset="-78"/>
            </a:rPr>
            <a:t>3</a:t>
          </a:r>
          <a:endParaRPr lang="en-US" sz="3200" b="1" kern="1200" dirty="0">
            <a:cs typeface="B Lotus" panose="00000400000000000000" pitchFamily="2" charset="-78"/>
          </a:endParaRPr>
        </a:p>
      </dsp:txBody>
      <dsp:txXfrm rot="-5400000">
        <a:off x="7645167" y="2242406"/>
        <a:ext cx="736832" cy="315786"/>
      </dsp:txXfrm>
    </dsp:sp>
    <dsp:sp modelId="{4F084241-F7BD-4610-8A5A-53683C74DFC1}">
      <dsp:nvSpPr>
        <dsp:cNvPr id="0" name=""/>
        <dsp:cNvSpPr/>
      </dsp:nvSpPr>
      <dsp:spPr>
        <a:xfrm rot="16200000">
          <a:off x="3480482" y="-1606491"/>
          <a:ext cx="684201" cy="7645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برنامه راهبردی توسعه مبتنی بر اتاق فکر در بخش های مختلف </a:t>
          </a:r>
          <a:endParaRPr lang="en-US" sz="1800" b="1" kern="1200" dirty="0">
            <a:cs typeface="B Lotus" panose="00000400000000000000" pitchFamily="2" charset="-78"/>
          </a:endParaRPr>
        </a:p>
        <a:p>
          <a:pPr marL="342900" lvl="2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ماخذ: سازمان برنامه و بودجه</a:t>
          </a:r>
          <a:endParaRPr lang="en-US" sz="1800" b="1" kern="1200" dirty="0">
            <a:cs typeface="B Lotus" panose="00000400000000000000" pitchFamily="2" charset="-78"/>
          </a:endParaRPr>
        </a:p>
      </dsp:txBody>
      <dsp:txXfrm rot="5400000">
        <a:off x="33399" y="1907392"/>
        <a:ext cx="7611767" cy="617401"/>
      </dsp:txXfrm>
    </dsp:sp>
    <dsp:sp modelId="{3E0797C8-FB19-4898-96FE-DD76428412A0}">
      <dsp:nvSpPr>
        <dsp:cNvPr id="0" name=""/>
        <dsp:cNvSpPr/>
      </dsp:nvSpPr>
      <dsp:spPr>
        <a:xfrm rot="5400000">
          <a:off x="7487274" y="2967044"/>
          <a:ext cx="1052618" cy="736832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1905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cs typeface="B Lotus" panose="00000400000000000000" pitchFamily="2" charset="-78"/>
            </a:rPr>
            <a:t>4</a:t>
          </a:r>
          <a:endParaRPr lang="en-US" sz="3200" b="1" kern="1200" dirty="0">
            <a:cs typeface="B Lotus" panose="00000400000000000000" pitchFamily="2" charset="-78"/>
          </a:endParaRPr>
        </a:p>
      </dsp:txBody>
      <dsp:txXfrm rot="-5400000">
        <a:off x="7645167" y="3177567"/>
        <a:ext cx="736832" cy="315786"/>
      </dsp:txXfrm>
    </dsp:sp>
    <dsp:sp modelId="{098D0C04-C856-40FC-BB2F-28C9C0540A36}">
      <dsp:nvSpPr>
        <dsp:cNvPr id="0" name=""/>
        <dsp:cNvSpPr/>
      </dsp:nvSpPr>
      <dsp:spPr>
        <a:xfrm rot="16200000">
          <a:off x="3480482" y="-671330"/>
          <a:ext cx="684201" cy="7645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الویت های سرمایه گذاری در استان زنجان</a:t>
          </a:r>
          <a:endParaRPr lang="en-US" sz="1800" b="1" kern="1200" dirty="0">
            <a:cs typeface="B Lotus" panose="00000400000000000000" pitchFamily="2" charset="-78"/>
          </a:endParaRPr>
        </a:p>
        <a:p>
          <a:pPr marL="342900" lvl="2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ماخذ: مرکز خدمات سرمایه گذاری استان زنجان</a:t>
          </a:r>
          <a:endParaRPr lang="en-US" sz="1800" b="1" kern="1200" dirty="0">
            <a:cs typeface="B Lotus" panose="00000400000000000000" pitchFamily="2" charset="-78"/>
          </a:endParaRPr>
        </a:p>
      </dsp:txBody>
      <dsp:txXfrm rot="5400000">
        <a:off x="33399" y="2842553"/>
        <a:ext cx="7611767" cy="617401"/>
      </dsp:txXfrm>
    </dsp:sp>
    <dsp:sp modelId="{B9545DA9-7374-48C6-AA9E-E6291C01A243}">
      <dsp:nvSpPr>
        <dsp:cNvPr id="0" name=""/>
        <dsp:cNvSpPr/>
      </dsp:nvSpPr>
      <dsp:spPr>
        <a:xfrm rot="5400000">
          <a:off x="7487274" y="3902205"/>
          <a:ext cx="1052618" cy="736832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200" b="1" kern="1200" dirty="0">
              <a:cs typeface="B Lotus" panose="00000400000000000000" pitchFamily="2" charset="-78"/>
            </a:rPr>
            <a:t>5</a:t>
          </a:r>
          <a:endParaRPr lang="en-US" sz="3200" b="1" kern="1200" dirty="0">
            <a:cs typeface="B Lotus" panose="00000400000000000000" pitchFamily="2" charset="-78"/>
          </a:endParaRPr>
        </a:p>
      </dsp:txBody>
      <dsp:txXfrm rot="-5400000">
        <a:off x="7645167" y="4112728"/>
        <a:ext cx="736832" cy="315786"/>
      </dsp:txXfrm>
    </dsp:sp>
    <dsp:sp modelId="{894EE448-3C96-439D-B7D5-3E27BA971EF9}">
      <dsp:nvSpPr>
        <dsp:cNvPr id="0" name=""/>
        <dsp:cNvSpPr/>
      </dsp:nvSpPr>
      <dsp:spPr>
        <a:xfrm rot="16200000">
          <a:off x="3480482" y="263829"/>
          <a:ext cx="684201" cy="76451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28016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مطالعات برنامه آمایش استان زنجان</a:t>
          </a:r>
          <a:endParaRPr lang="en-US" sz="1800" b="1" kern="1200" dirty="0">
            <a:cs typeface="B Lotus" panose="00000400000000000000" pitchFamily="2" charset="-78"/>
          </a:endParaRPr>
        </a:p>
        <a:p>
          <a:pPr marL="342900" lvl="2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Lotus" panose="00000400000000000000" pitchFamily="2" charset="-78"/>
            </a:rPr>
            <a:t>ماخذ: استانداری زنجان</a:t>
          </a:r>
          <a:endParaRPr lang="en-US" sz="1800" b="1" kern="1200" dirty="0">
            <a:cs typeface="B Lotus" panose="00000400000000000000" pitchFamily="2" charset="-78"/>
          </a:endParaRPr>
        </a:p>
      </dsp:txBody>
      <dsp:txXfrm rot="5400000">
        <a:off x="33399" y="3777712"/>
        <a:ext cx="7611767" cy="61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9D241-7090-4426-A826-144859FBD49B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0DDF6-8EB8-4F95-A608-F9D5A0EF3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71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8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r>
              <a:rPr lang="en-US" dirty="0"/>
              <a:t>This template can be used as a starter file to give updates for project</a:t>
            </a:r>
            <a:r>
              <a:rPr lang="en-US" baseline="0" dirty="0"/>
              <a:t> milestones.</a:t>
            </a:r>
            <a:endParaRPr lang="en-US" dirty="0"/>
          </a:p>
          <a:p>
            <a:endParaRPr lang="en-US" baseline="0" dirty="0"/>
          </a:p>
          <a:p>
            <a:pPr lvl="0"/>
            <a:r>
              <a:rPr lang="en-US" sz="1000" b="1" dirty="0"/>
              <a:t>Sections</a:t>
            </a:r>
            <a:endParaRPr lang="en-US" sz="1000" dirty="0"/>
          </a:p>
          <a:p>
            <a:pPr lvl="0"/>
            <a:r>
              <a:rPr lang="en-US" sz="1000" dirty="0"/>
              <a:t>Right-click on a slide to add sections. Sections can help to organize your slides or facilitate collaboration between multiple authors.</a:t>
            </a:r>
          </a:p>
          <a:p>
            <a:pPr lvl="0"/>
            <a:endParaRPr lang="en-US" sz="1000" b="1" dirty="0"/>
          </a:p>
          <a:p>
            <a:pPr lvl="0"/>
            <a:r>
              <a:rPr lang="en-US" sz="1000" b="1" dirty="0"/>
              <a:t>Notes</a:t>
            </a:r>
          </a:p>
          <a:p>
            <a:pPr lvl="0"/>
            <a:r>
              <a:rPr lang="en-US" sz="1000" dirty="0"/>
              <a:t>Use the Notes section for delivery notes or to provide additional details for the audience.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000" dirty="0"/>
              <a:t>Keep in mind the font size (important for accessibility, visibility, videotaping, and online production)</a:t>
            </a:r>
          </a:p>
          <a:p>
            <a:pPr lvl="0"/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Coordinated colors </a:t>
            </a:r>
          </a:p>
          <a:p>
            <a:pPr lvl="0">
              <a:buFontTx/>
              <a:buNone/>
            </a:pPr>
            <a:r>
              <a:rPr lang="en-US" sz="1000" dirty="0"/>
              <a:t>Pay particular attention to the graphs, charts, and text boxes. </a:t>
            </a:r>
          </a:p>
          <a:p>
            <a:pPr lvl="0"/>
            <a:r>
              <a:rPr lang="en-US" sz="1000" dirty="0"/>
              <a:t>Consider that attendees will print in black and white or </a:t>
            </a:r>
            <a:r>
              <a:rPr lang="en-US" sz="1000" dirty="0" err="1"/>
              <a:t>grayscale</a:t>
            </a:r>
            <a:r>
              <a:rPr lang="en-US" sz="1000" dirty="0"/>
              <a:t>. Run a test print to make sure your colors work when printed in pure black and white and </a:t>
            </a:r>
            <a:r>
              <a:rPr lang="en-US" sz="1000" dirty="0" err="1"/>
              <a:t>grayscale</a:t>
            </a:r>
            <a:r>
              <a:rPr lang="en-US" sz="1000" dirty="0"/>
              <a:t>.</a:t>
            </a:r>
          </a:p>
          <a:p>
            <a:pPr lvl="0">
              <a:buFontTx/>
              <a:buNone/>
            </a:pPr>
            <a:endParaRPr lang="en-US" sz="1000" dirty="0"/>
          </a:p>
          <a:p>
            <a:pPr lvl="0">
              <a:buFontTx/>
              <a:buNone/>
            </a:pPr>
            <a:r>
              <a:rPr lang="en-US" sz="1000" b="1" dirty="0"/>
              <a:t>Graphics, tables, and graphs</a:t>
            </a:r>
          </a:p>
          <a:p>
            <a:pPr lvl="0"/>
            <a:r>
              <a:rPr lang="en-US" sz="1000" dirty="0"/>
              <a:t>Keep it simple: If possible, use consistent, non-distracting styles and colors.</a:t>
            </a:r>
          </a:p>
          <a:p>
            <a:pPr lvl="0"/>
            <a:r>
              <a:rPr lang="en-US" sz="10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3 x Image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5299439" y="1366589"/>
            <a:ext cx="10287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5299439" y="2931225"/>
            <a:ext cx="10287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5299439" y="4495861"/>
            <a:ext cx="10287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9014" y="86714"/>
            <a:ext cx="4656272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013" y="496139"/>
            <a:ext cx="4656273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dirty="0"/>
              <a:t>Insert or Drag and Drop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343" y="432000"/>
            <a:ext cx="3527657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6212" y="3582825"/>
            <a:ext cx="2251800" cy="720000"/>
          </a:xfrm>
        </p:spPr>
        <p:txBody>
          <a:bodyPr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6212" y="5147461"/>
            <a:ext cx="2251800" cy="720000"/>
          </a:xfrm>
        </p:spPr>
        <p:txBody>
          <a:bodyPr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6212" y="1369128"/>
            <a:ext cx="22518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6212" y="2933764"/>
            <a:ext cx="22518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6212" y="4498400"/>
            <a:ext cx="2251800" cy="4320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76212" y="1975094"/>
            <a:ext cx="2251800" cy="720000"/>
          </a:xfrm>
        </p:spPr>
        <p:txBody>
          <a:bodyPr/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dirty="0"/>
              <a:t>Bullet Description</a:t>
            </a:r>
          </a:p>
        </p:txBody>
      </p:sp>
      <p:sp>
        <p:nvSpPr>
          <p:cNvPr id="51" name="Octagon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8546230" y="6053794"/>
            <a:ext cx="476096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8650404" y="6185903"/>
            <a:ext cx="55136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schemeClr val="accent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8919064" y="6561526"/>
            <a:ext cx="7532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8507156" y="5990144"/>
            <a:ext cx="195384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>
              <a:solidFill>
                <a:schemeClr val="accent1"/>
              </a:solidFill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419000" y="2269753"/>
            <a:ext cx="2310885" cy="3011457"/>
            <a:chOff x="1892000" y="2269752"/>
            <a:chExt cx="3081180" cy="3011457"/>
          </a:xfrm>
        </p:grpSpPr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  <p:sp>
          <p:nvSpPr>
            <p:cNvPr id="30" name="Freeform: Shape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350" dirty="0"/>
            </a:p>
          </p:txBody>
        </p:sp>
      </p:grp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554406" y="4835817"/>
            <a:ext cx="518766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554406" y="3271181"/>
            <a:ext cx="518766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554406" y="1706545"/>
            <a:ext cx="518766" cy="691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8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6023251" y="44791"/>
            <a:ext cx="648657" cy="583165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6212493" y="-65425"/>
            <a:ext cx="3571215" cy="280282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6645807" y="1909964"/>
            <a:ext cx="1980696" cy="1549883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7049735" y="4003664"/>
            <a:ext cx="346713" cy="154593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7146462" y="3713860"/>
            <a:ext cx="533002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6433305" y="1273403"/>
            <a:ext cx="1246227" cy="118514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8500696" y="2897245"/>
            <a:ext cx="243160" cy="304915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8072689" y="2691180"/>
            <a:ext cx="692798" cy="3829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dirty="0"/>
              <a:t>Sub 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9939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7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B473A-8C00-439F-A404-34F7B35B09C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90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8582-5E2A-4DFC-929F-1E9BDB1E343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22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87CB-1DC7-4B1B-B56D-87D7BD3CE40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46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2"/>
            <a:ext cx="3086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9" y="1600202"/>
            <a:ext cx="308768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06387-A12D-4244-AD98-C6E76970549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72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011C-4012-410E-A4AD-1692C70E529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74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4E536-F760-4FEB-B9F5-3DAECFC6988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55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8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CCBA5-E1D3-4C8F-9A94-3C2DDE38A26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38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1B28-1AFE-4C61-829C-F3048FFCCFB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457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902D1-3CAA-47AF-A578-5812DFEF9B2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2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5A8E-052A-474F-A7F0-CD74B2E3DA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8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40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9" y="274640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A43D5-C3F1-456B-BD19-2614442E2E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70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10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9" y="1600202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176F56B-6120-4DE2-8DF6-B8F750AA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91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sme-allah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1840"/>
            <a:ext cx="8839200" cy="6694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9562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33601" y="1627412"/>
            <a:ext cx="80425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11235" y="1779079"/>
            <a:ext cx="804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2400" b="1" dirty="0">
                <a:solidFill>
                  <a:prstClr val="black"/>
                </a:solidFill>
                <a:cs typeface="B Lotus" panose="00000400000000000000" pitchFamily="2" charset="-78"/>
              </a:rPr>
              <a:t> </a:t>
            </a:r>
            <a:endParaRPr lang="en-US" altLang="fa-IR" sz="2400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948928"/>
            <a:ext cx="8037716" cy="673895"/>
          </a:xfrm>
        </p:spPr>
        <p:txBody>
          <a:bodyPr/>
          <a:lstStyle/>
          <a:p>
            <a:pPr algn="r"/>
            <a:r>
              <a:rPr lang="fa-IR" altLang="fa-IR" dirty="0">
                <a:solidFill>
                  <a:prstClr val="black"/>
                </a:solidFill>
                <a:cs typeface="B Titr" panose="00000700000000000000" pitchFamily="2" charset="-78"/>
              </a:rPr>
              <a:t>فرآیند انجام کار توسط مشاور</a:t>
            </a:r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2" y="1860204"/>
            <a:ext cx="8229399" cy="4191000"/>
          </a:xfrm>
        </p:spPr>
      </p:pic>
      <p:sp>
        <p:nvSpPr>
          <p:cNvPr id="2" name="Oval 1"/>
          <p:cNvSpPr/>
          <p:nvPr/>
        </p:nvSpPr>
        <p:spPr>
          <a:xfrm>
            <a:off x="2133600" y="4876800"/>
            <a:ext cx="1371600" cy="1005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0182" y="4800600"/>
            <a:ext cx="1500182" cy="10058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33601" y="1627412"/>
            <a:ext cx="80425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11235" y="1779079"/>
            <a:ext cx="804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2400" b="1" dirty="0">
                <a:solidFill>
                  <a:prstClr val="black"/>
                </a:solidFill>
                <a:cs typeface="B Lotus" panose="00000400000000000000" pitchFamily="2" charset="-78"/>
              </a:rPr>
              <a:t> </a:t>
            </a:r>
            <a:endParaRPr lang="en-US" altLang="fa-IR" sz="2400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948928"/>
            <a:ext cx="8037716" cy="673895"/>
          </a:xfrm>
        </p:spPr>
        <p:txBody>
          <a:bodyPr/>
          <a:lstStyle/>
          <a:p>
            <a:pPr algn="r"/>
            <a:r>
              <a:rPr lang="fa-IR" altLang="fa-IR" dirty="0">
                <a:solidFill>
                  <a:prstClr val="black"/>
                </a:solidFill>
                <a:cs typeface="B Titr" panose="00000700000000000000" pitchFamily="2" charset="-78"/>
              </a:rPr>
              <a:t>فرآیند انجام کار توسط مشاور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1" y="1779079"/>
            <a:ext cx="7879809" cy="4969569"/>
          </a:xfrm>
        </p:spPr>
      </p:pic>
    </p:spTree>
    <p:extLst>
      <p:ext uri="{BB962C8B-B14F-4D97-AF65-F5344CB8AC3E}">
        <p14:creationId xmlns:p14="http://schemas.microsoft.com/office/powerpoint/2010/main" val="33917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33601" y="1627412"/>
            <a:ext cx="80425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11235" y="1779079"/>
            <a:ext cx="804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2400" b="1" dirty="0">
                <a:solidFill>
                  <a:prstClr val="black"/>
                </a:solidFill>
                <a:cs typeface="B Lotus" panose="00000400000000000000" pitchFamily="2" charset="-78"/>
              </a:rPr>
              <a:t> </a:t>
            </a:r>
            <a:endParaRPr lang="en-US" altLang="fa-IR" sz="2400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948928"/>
            <a:ext cx="8037716" cy="673895"/>
          </a:xfrm>
        </p:spPr>
        <p:txBody>
          <a:bodyPr/>
          <a:lstStyle/>
          <a:p>
            <a:pPr algn="r"/>
            <a:r>
              <a:rPr lang="fa-IR" altLang="fa-IR" dirty="0">
                <a:solidFill>
                  <a:prstClr val="black"/>
                </a:solidFill>
                <a:cs typeface="B Titr" panose="00000700000000000000" pitchFamily="2" charset="-78"/>
              </a:rPr>
              <a:t>فرآیند انجام کار توسط مشاور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79079"/>
            <a:ext cx="3910992" cy="4990668"/>
          </a:xfrm>
        </p:spPr>
      </p:pic>
    </p:spTree>
    <p:extLst>
      <p:ext uri="{BB962C8B-B14F-4D97-AF65-F5344CB8AC3E}">
        <p14:creationId xmlns:p14="http://schemas.microsoft.com/office/powerpoint/2010/main" val="37634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33601" y="1627412"/>
            <a:ext cx="80425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11235" y="1779079"/>
            <a:ext cx="804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2400" b="1" dirty="0">
                <a:solidFill>
                  <a:prstClr val="black"/>
                </a:solidFill>
                <a:cs typeface="B Lotus" panose="00000400000000000000" pitchFamily="2" charset="-78"/>
              </a:rPr>
              <a:t> </a:t>
            </a:r>
            <a:endParaRPr lang="en-US" altLang="fa-IR" sz="2400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948928"/>
            <a:ext cx="8037716" cy="673895"/>
          </a:xfrm>
        </p:spPr>
        <p:txBody>
          <a:bodyPr/>
          <a:lstStyle/>
          <a:p>
            <a:pPr algn="r"/>
            <a:r>
              <a:rPr lang="fa-IR" altLang="fa-IR" dirty="0">
                <a:solidFill>
                  <a:prstClr val="black"/>
                </a:solidFill>
                <a:cs typeface="B Titr" panose="00000700000000000000" pitchFamily="2" charset="-78"/>
              </a:rPr>
              <a:t>فرآیند انجام کار توسط مشاور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1" y="1779079"/>
            <a:ext cx="8020196" cy="4621721"/>
          </a:xfrm>
        </p:spPr>
      </p:pic>
    </p:spTree>
    <p:extLst>
      <p:ext uri="{BB962C8B-B14F-4D97-AF65-F5344CB8AC3E}">
        <p14:creationId xmlns:p14="http://schemas.microsoft.com/office/powerpoint/2010/main" val="83196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33601" y="1627412"/>
            <a:ext cx="80425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11235" y="1779079"/>
            <a:ext cx="804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2400" b="1" dirty="0">
                <a:solidFill>
                  <a:prstClr val="black"/>
                </a:solidFill>
                <a:cs typeface="B Lotus" panose="00000400000000000000" pitchFamily="2" charset="-78"/>
              </a:rPr>
              <a:t> </a:t>
            </a:r>
            <a:endParaRPr lang="en-US" altLang="fa-IR" sz="2400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5" y="1246046"/>
            <a:ext cx="3706017" cy="543238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1984" y="331646"/>
            <a:ext cx="8229600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cs typeface="B Lotus" panose="00000400000000000000" pitchFamily="2" charset="-78"/>
              </a:rPr>
              <a:t>نمونه پرسشنامه های تکمیل شده در جلسات مشارکتی با مدیریت وجامعه محلی </a:t>
            </a:r>
            <a:endParaRPr lang="en-US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54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b="1" dirty="0">
                <a:cs typeface="B Lotus" panose="00000400000000000000" pitchFamily="2" charset="-78"/>
              </a:rPr>
              <a:t>نمونه تصاویر برگزاری کارگاههای مشارکتی با دهیاران، شوراها، پیشروان و معتمدین محلی</a:t>
            </a:r>
            <a:endParaRPr lang="en-US" b="1" dirty="0">
              <a:cs typeface="B Lotus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4038600" cy="227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81200"/>
            <a:ext cx="4038600" cy="2271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12" y="4439948"/>
            <a:ext cx="4031488" cy="226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2" y="4472275"/>
            <a:ext cx="4031488" cy="226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413389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914400"/>
          </a:xfrm>
        </p:spPr>
        <p:txBody>
          <a:bodyPr/>
          <a:lstStyle/>
          <a:p>
            <a:pPr algn="r" rtl="1"/>
            <a:r>
              <a:rPr lang="fa-IR" b="1" dirty="0">
                <a:cs typeface="B Lotus" panose="00000400000000000000" pitchFamily="2" charset="-78"/>
              </a:rPr>
              <a:t>صورتجلسه برگزاری نشست با دستگاههای اجرایی شهرستان</a:t>
            </a:r>
            <a:endParaRPr lang="en-US" b="1" dirty="0">
              <a:cs typeface="B Lotus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48402" y="1830056"/>
            <a:ext cx="5476347" cy="410726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57" y="1145512"/>
            <a:ext cx="4103488" cy="5471318"/>
          </a:xfrm>
        </p:spPr>
      </p:pic>
    </p:spTree>
    <p:extLst>
      <p:ext uri="{BB962C8B-B14F-4D97-AF65-F5344CB8AC3E}">
        <p14:creationId xmlns:p14="http://schemas.microsoft.com/office/powerpoint/2010/main" val="139030799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914400"/>
          </a:xfrm>
        </p:spPr>
        <p:txBody>
          <a:bodyPr/>
          <a:lstStyle/>
          <a:p>
            <a:pPr algn="r" rtl="1"/>
            <a:r>
              <a:rPr lang="fa-IR" b="1" dirty="0">
                <a:cs typeface="B Lotus" panose="00000400000000000000" pitchFamily="2" charset="-78"/>
              </a:rPr>
              <a:t>صورتجلسه برگزاری نشست با جهاد کشاورزی و آموزش و پرورش</a:t>
            </a:r>
            <a:endParaRPr lang="en-US" b="1" dirty="0">
              <a:cs typeface="B Lotus" panose="000004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9928" y="1888495"/>
            <a:ext cx="4842142" cy="3631606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4955" y="1283226"/>
            <a:ext cx="3633737" cy="48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2226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229600" cy="914400"/>
          </a:xfrm>
        </p:spPr>
        <p:txBody>
          <a:bodyPr/>
          <a:lstStyle/>
          <a:p>
            <a:pPr algn="r" rtl="1"/>
            <a:r>
              <a:rPr lang="fa-IR" b="1" dirty="0">
                <a:cs typeface="B Lotus" panose="00000400000000000000" pitchFamily="2" charset="-78"/>
              </a:rPr>
              <a:t>اظهار نظر دستگاههای اجرایی شهرستان سلطانیه</a:t>
            </a:r>
            <a:endParaRPr lang="en-US" b="1" dirty="0">
              <a:cs typeface="B Lotus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3900923" cy="545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7105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37110"/>
              </p:ext>
            </p:extLst>
          </p:nvPr>
        </p:nvGraphicFramePr>
        <p:xfrm>
          <a:off x="457200" y="609600"/>
          <a:ext cx="8229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44331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8">
            <a:extLst>
              <a:ext uri="{FF2B5EF4-FFF2-40B4-BE49-F238E27FC236}">
                <a16:creationId xmlns:a16="http://schemas.microsoft.com/office/drawing/2014/main" id="{7DD607C7-7CF7-4A0F-BFF7-6F3C46205E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8" y="3505200"/>
            <a:ext cx="5469461" cy="3395330"/>
          </a:xfrm>
          <a:prstGeom prst="roundRect">
            <a:avLst>
              <a:gd name="adj" fmla="val 44311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2515410" y="3002268"/>
            <a:ext cx="6467792" cy="2228306"/>
          </a:xfrm>
        </p:spPr>
        <p:txBody>
          <a:bodyPr>
            <a:noAutofit/>
          </a:bodyPr>
          <a:lstStyle/>
          <a:p>
            <a:pPr algn="ctr" rtl="1">
              <a:lnSpc>
                <a:spcPts val="43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/>
                <a:cs typeface="B Titr" panose="00000700000000000000" pitchFamily="2" charset="-78"/>
              </a:rPr>
              <a:t>برنامه توسعه اقتصادی، اشتغالزایی و طرح توسعه پایدار منظومه های روستایی شهرستان سلطانیه</a:t>
            </a:r>
            <a:b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/>
                <a:cs typeface="B Titr" panose="00000700000000000000" pitchFamily="2" charset="-78"/>
              </a:rPr>
            </a:br>
            <a:b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cs typeface="B Titr" panose="00000700000000000000" pitchFamily="2" charset="-78"/>
              </a:rPr>
            </a:br>
            <a: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/>
                <a:cs typeface="B Titr" panose="00000700000000000000" pitchFamily="2" charset="-78"/>
              </a:rPr>
              <a:t> (باغ حلی)</a:t>
            </a:r>
            <a:b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/>
                <a:cs typeface="B Titr" panose="00000700000000000000" pitchFamily="2" charset="-78"/>
              </a:rPr>
            </a:br>
            <a: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cs typeface="B Titr" panose="00000700000000000000" pitchFamily="2" charset="-78"/>
              </a:rPr>
              <a:t>سند توسعه شهرستان</a:t>
            </a:r>
            <a:b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cs typeface="B Titr" panose="00000700000000000000" pitchFamily="2" charset="-78"/>
              </a:rPr>
            </a:br>
            <a:b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cs typeface="B Titr" panose="00000700000000000000" pitchFamily="2" charset="-78"/>
              </a:rPr>
            </a:br>
            <a:b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cs typeface="B Titr" panose="00000700000000000000" pitchFamily="2" charset="-78"/>
              </a:rPr>
            </a:br>
            <a: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cs typeface="B Titr" panose="00000700000000000000" pitchFamily="2" charset="-78"/>
              </a:rPr>
              <a:t>مهندسین مشاور سبزسامانه سبلان</a:t>
            </a:r>
            <a:r>
              <a:rPr lang="fa-IR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/>
                <a:cs typeface="B Titr" panose="00000700000000000000" pitchFamily="2" charset="-78"/>
              </a:rPr>
              <a:t> </a:t>
            </a:r>
            <a:br>
              <a:rPr lang="fa-IR" sz="2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/>
                <a:cs typeface="B Titr" panose="00000700000000000000" pitchFamily="2" charset="-78"/>
              </a:rPr>
            </a:br>
            <a:r>
              <a:rPr lang="fa-IR" sz="24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cs typeface="B Titr" panose="00000700000000000000" pitchFamily="2" charset="-78"/>
              </a:rPr>
              <a:t>مهر ماه 99 </a:t>
            </a:r>
            <a:endParaRPr lang="en-ZA" sz="2400" b="1" i="1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3" y="422513"/>
            <a:ext cx="91567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6113834"/>
            <a:ext cx="1755747" cy="607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19" b="6021"/>
          <a:stretch/>
        </p:blipFill>
        <p:spPr>
          <a:xfrm>
            <a:off x="228600" y="381000"/>
            <a:ext cx="87630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Abepi.ir</a:t>
            </a:r>
          </a:p>
        </p:txBody>
      </p:sp>
    </p:spTree>
    <p:extLst>
      <p:ext uri="{BB962C8B-B14F-4D97-AF65-F5344CB8AC3E}">
        <p14:creationId xmlns:p14="http://schemas.microsoft.com/office/powerpoint/2010/main" val="191283961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24400" y="914400"/>
            <a:ext cx="45207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altLang="fa-IR" sz="4400" dirty="0">
                <a:cs typeface="B Homa" pitchFamily="2" charset="-78"/>
              </a:rPr>
              <a:t>1-معرفی محدوده طرح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714240" cy="265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3091">
            <a:off x="4165317" y="1610228"/>
            <a:ext cx="4714239" cy="265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8046">
            <a:off x="2163571" y="4202566"/>
            <a:ext cx="4714239" cy="265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86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flipH="1">
            <a:off x="249383" y="1371600"/>
            <a:ext cx="8535092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algn="r" rtl="1"/>
            <a:r>
              <a:rPr lang="fa-IR" dirty="0">
                <a:cs typeface="B Homa" panose="00000400000000000000" pitchFamily="2" charset="-78"/>
              </a:rPr>
              <a:t>منظومه باغ حلی</a:t>
            </a:r>
            <a:endParaRPr lang="en-US" dirty="0"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Autofit/>
          </a:bodyPr>
          <a:lstStyle/>
          <a:p>
            <a:pPr algn="justLow" rtl="1"/>
            <a:r>
              <a:rPr lang="fa-IR" sz="2400" dirty="0">
                <a:cs typeface="B Mitra" panose="00000400000000000000" pitchFamily="2" charset="-78"/>
              </a:rPr>
              <a:t>منظومه باغ حلی که بخش باغ حلی شهرستان سلطانیه را شامل می شود، با وسعت 530 کیلومتر مربع در شمال غرب کشور در شرق استان زنجان و با گسترش شمال شرقی - جنوب غربی در شمال شهرستان سلطانیه واقع شده است. </a:t>
            </a:r>
          </a:p>
          <a:p>
            <a:pPr algn="justLow" rtl="1"/>
            <a:r>
              <a:rPr lang="fa-IR" sz="2400" dirty="0">
                <a:cs typeface="B Mitra" panose="00000400000000000000" pitchFamily="2" charset="-78"/>
              </a:rPr>
              <a:t>این منظومه از نظر موقعیت طبیعی در منطقه ای کوهستانی و نیمه کوهستانی واقع شده است. </a:t>
            </a:r>
          </a:p>
          <a:p>
            <a:pPr algn="justLow" rtl="1"/>
            <a:r>
              <a:rPr lang="fa-IR" sz="2400" dirty="0">
                <a:cs typeface="B Mitra" panose="00000400000000000000" pitchFamily="2" charset="-78"/>
              </a:rPr>
              <a:t>این منظومه دارای دو دهستان گوزلدره و قره بلاغ و 29 آبادی می باشد که از این تعداد  23 آبادی دارای سکنه هستند. از مجموع آبادی های مستقر در منظومه 10 آبادی در دهستان گوزلدره  و 19 آبادی در دهستان قره بلاغ استقرار یافته‌اند. روستای گوزلدره سفلی مرکز بخش باغ حلی است، لازم به ذکر است این منظومه فاقد نقطه شهری است.</a:t>
            </a:r>
            <a:endParaRPr lang="en-US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69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464863"/>
              </p:ext>
            </p:extLst>
          </p:nvPr>
        </p:nvGraphicFramePr>
        <p:xfrm>
          <a:off x="4929505" y="609600"/>
          <a:ext cx="4214495" cy="153924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79475">
                  <a:extLst>
                    <a:ext uri="{9D8B030D-6E8A-4147-A177-3AD203B41FA5}">
                      <a16:colId xmlns:a16="http://schemas.microsoft.com/office/drawing/2014/main" val="2640531757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3011103965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386002735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65601191"/>
                    </a:ext>
                  </a:extLst>
                </a:gridCol>
              </a:tblGrid>
              <a:tr h="142875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نام منظومه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تعداد آبادی‌ها</a:t>
                      </a:r>
                      <a:endParaRPr lang="en-US" sz="2800" b="1" dirty="0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508641"/>
                  </a:ext>
                </a:extLst>
              </a:tr>
              <a:tr h="104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جمع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دارای سکنه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خالی از سکنه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133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باغ حلی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29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23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6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979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گوزل دره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10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8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2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1272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قره بلاغ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19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15</a:t>
                      </a:r>
                      <a:endParaRPr lang="en-US" sz="2800" b="1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4</a:t>
                      </a:r>
                      <a:endParaRPr lang="en-US" sz="2800" b="1" dirty="0">
                        <a:effectLst/>
                        <a:latin typeface="Times New Roman Bold" panose="02020803070505020304" pitchFamily="18" charset="0"/>
                        <a:ea typeface="Times New Roman" panose="02020603050405020304" pitchFamily="18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690296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6555970" cy="455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87477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048"/>
            <a:ext cx="8229600" cy="4235115"/>
          </a:xfrm>
          <a:ln>
            <a:solidFill>
              <a:schemeClr val="accent1">
                <a:alpha val="98000"/>
              </a:schemeClr>
            </a:solidFill>
          </a:ln>
        </p:spPr>
        <p:txBody>
          <a:bodyPr>
            <a:normAutofit/>
          </a:bodyPr>
          <a:lstStyle/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منظومه باغ حلی در پهنه ساختاری زنجان- سلطانیه استقرار داشته و به منظومه سیمایی کوهستانی بخشیده است. اراضی مرتفع منظومه باغ حلی در بخش شمال شرقی و جنوب غربی منظومه مشاهده می‌شوند. </a:t>
            </a:r>
          </a:p>
          <a:p>
            <a:pPr algn="justLow" rtl="1"/>
            <a:r>
              <a:rPr lang="fa-IR" sz="2800" dirty="0">
                <a:cs typeface="B Mitra" panose="00000400000000000000" pitchFamily="2" charset="-78"/>
              </a:rPr>
              <a:t>به دلیل گستردگی مناطق کوهستانی در منظومه و بارش نسبتاً مناسب در این مناطق، پوشش تنک جنگلی در شمال محدوده و پوشش </a:t>
            </a:r>
            <a:r>
              <a:rPr lang="fa-IR" sz="2800" dirty="0" err="1">
                <a:cs typeface="B Mitra" panose="00000400000000000000" pitchFamily="2" charset="-78"/>
              </a:rPr>
              <a:t>مرتعی</a:t>
            </a:r>
            <a:r>
              <a:rPr lang="fa-IR" sz="2800" dirty="0">
                <a:cs typeface="B Mitra" panose="00000400000000000000" pitchFamily="2" charset="-78"/>
              </a:rPr>
              <a:t> در شمال و شرق محدوده پوشش گیاهی منظومه را شکل داده </a:t>
            </a:r>
            <a:r>
              <a:rPr lang="fa-IR" sz="2800" dirty="0" err="1">
                <a:cs typeface="B Mitra" panose="00000400000000000000" pitchFamily="2" charset="-78"/>
              </a:rPr>
              <a:t>اند</a:t>
            </a:r>
            <a:r>
              <a:rPr lang="fa-IR" sz="2800" dirty="0">
                <a:cs typeface="B Mitra" panose="00000400000000000000" pitchFamily="2" charset="-78"/>
              </a:rPr>
              <a:t>. </a:t>
            </a:r>
          </a:p>
          <a:p>
            <a:pPr algn="justLow" rtl="1"/>
            <a:endParaRPr lang="fa-IR" sz="2800" dirty="0">
              <a:cs typeface="B Mitra" panose="00000400000000000000" pitchFamily="2" charset="-78"/>
            </a:endParaRPr>
          </a:p>
          <a:p>
            <a:pPr algn="justLow" rtl="1"/>
            <a:endParaRPr lang="en-US" sz="2800" dirty="0">
              <a:cs typeface="B Mitra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4478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E764BEE-2FAC-4600-AED2-6D4BF915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2-ویژگی های ساختاری و عملکردی نظام محیطی</a:t>
            </a:r>
            <a:endParaRPr lang="en-US" sz="32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74834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32674"/>
              </p:ext>
            </p:extLst>
          </p:nvPr>
        </p:nvGraphicFramePr>
        <p:xfrm>
          <a:off x="397972" y="1318885"/>
          <a:ext cx="8534399" cy="5339588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2717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7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79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عنوان متغیر/ شاخص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مقدار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واحد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عنوان متغیر/ شاخص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مقدار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واحد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میزان اراضی با شیب کمتر از 2 درصد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75/8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شاخص اقلیم گردشگری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خرداد تا تیر عالی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بالاترین میزان جمعیت ساکن در طبقات شیب کمتر از 2 درصد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65/65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تعداد چاه مجاز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414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حلقه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روستاهای واقع در پهنه خطر بالای لرزه </a:t>
                      </a:r>
                      <a:r>
                        <a:rPr lang="fa-IR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خیزی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47/8 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تعداد چاه غیر مجاز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246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حلقه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نسبت جمعیت روستایی ساکن در پهنه با خطر بالای لرزه خیزی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84/8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مجموع تخلیه چاهها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52/4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میلیون مترمکعب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میانگین دمای سالانه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9/9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درجه سانتی گراد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میزان مصرف کشاورزی از آب چاهها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89/5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05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تعداد روزهای یخبندان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140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تعداد چشمه های منظومه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379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دهنه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ميانگين بارندگي سالانه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287/3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روز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میزان مصرف کشاورزی از آب چشمه ها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80/1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دوره خشک بر اساس منحنی آمبروترمیک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خرداد تا اواسط مهر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میلی متر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تعداد قنوات منظومه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رشته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تقسیم بندی اقلیمی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نیمه خشک میانه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میزان مصرف کشاورزی از آب قنوات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61/2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945185" y="596296"/>
            <a:ext cx="371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800" dirty="0">
                <a:cs typeface="B Koodak" panose="00000700000000000000" pitchFamily="2" charset="-78"/>
              </a:rPr>
              <a:t>1-2: شاخص های منابع محیط</a:t>
            </a:r>
            <a:endParaRPr lang="en-US" sz="28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600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72044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3-ویژگی های اجتماعی و فرهنگی منظومه</a:t>
            </a:r>
            <a:endParaRPr lang="en-US" sz="32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4478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896330"/>
              </p:ext>
            </p:extLst>
          </p:nvPr>
        </p:nvGraphicFramePr>
        <p:xfrm>
          <a:off x="457200" y="1828800"/>
          <a:ext cx="82295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196010603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65672830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aseline="0" dirty="0">
                          <a:cs typeface="B Koodak" panose="00000700000000000000" pitchFamily="2" charset="-78"/>
                        </a:rPr>
                        <a:t>تعداد خانوار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تعداد جمعیت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a-IR" baseline="0" dirty="0">
                          <a:cs typeface="B Koodak" panose="00000700000000000000" pitchFamily="2" charset="-78"/>
                        </a:rPr>
                        <a:t>نام منظومه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جمع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روستایی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شهری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جمع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روستایی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شهری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fa-I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Koodak" panose="00000700000000000000" pitchFamily="2" charset="-78"/>
                        </a:rPr>
                        <a:t>5516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Koodak" panose="00000700000000000000" pitchFamily="2" charset="-78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3197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2319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29462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10346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7638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aseline="0" dirty="0">
                          <a:cs typeface="B Koodak" panose="00000700000000000000" pitchFamily="2" charset="-78"/>
                        </a:rPr>
                        <a:t>مرکزی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B Koodak" panose="00000700000000000000" pitchFamily="2" charset="-78"/>
                        </a:rPr>
                        <a:t>3605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B Koodak" panose="000007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3605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-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11493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11493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-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baseline="0" dirty="0">
                          <a:cs typeface="B Koodak" panose="00000700000000000000" pitchFamily="2" charset="-78"/>
                        </a:rPr>
                        <a:t>باغ </a:t>
                      </a:r>
                      <a:r>
                        <a:rPr lang="fa-IR" baseline="0" dirty="0" err="1">
                          <a:cs typeface="B Koodak" panose="00000700000000000000" pitchFamily="2" charset="-78"/>
                        </a:rPr>
                        <a:t>حلی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fa-I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Koodak" panose="00000700000000000000" pitchFamily="2" charset="-78"/>
                        </a:rPr>
                        <a:t>3605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Koodak" panose="00000700000000000000" pitchFamily="2" charset="-78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a-I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Koodak" panose="00000700000000000000" pitchFamily="2" charset="-78"/>
                        </a:rPr>
                        <a:t>6802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Koodak" panose="00000700000000000000" pitchFamily="2" charset="-78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B Koodak" panose="00000700000000000000" pitchFamily="2" charset="-78"/>
                        </a:rPr>
                        <a:t>2319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B Koodak" panose="000007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a-I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Koodak" panose="00000700000000000000" pitchFamily="2" charset="-78"/>
                        </a:rPr>
                        <a:t>40955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Koodak" panose="00000700000000000000" pitchFamily="2" charset="-78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a-I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B Koodak" panose="00000700000000000000" pitchFamily="2" charset="-78"/>
                        </a:rPr>
                        <a:t>21839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B Koodak" panose="00000700000000000000" pitchFamily="2" charset="-78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B Koodak" panose="00000700000000000000" pitchFamily="2" charset="-78"/>
                        </a:rPr>
                        <a:t>7638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B Koodak" panose="00000700000000000000" pitchFamily="2" charset="-78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fa-IR" baseline="0" dirty="0">
                          <a:cs typeface="B Koodak" panose="00000700000000000000" pitchFamily="2" charset="-78"/>
                        </a:rPr>
                        <a:t>شهرستان سلطانیه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19301"/>
              </p:ext>
            </p:extLst>
          </p:nvPr>
        </p:nvGraphicFramePr>
        <p:xfrm>
          <a:off x="431800" y="4250088"/>
          <a:ext cx="82295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85236103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8658914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2591278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01135754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34499487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7709934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30587141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aseline="0" dirty="0">
                          <a:cs typeface="B Koodak" panose="00000700000000000000" pitchFamily="2" charset="-78"/>
                        </a:rPr>
                        <a:t>تعداد خانوار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a-IR" baseline="0" dirty="0">
                          <a:cs typeface="B Koodak" panose="00000700000000000000" pitchFamily="2" charset="-78"/>
                        </a:rPr>
                        <a:t>تعداد جمعیت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fa-IR" baseline="0" dirty="0">
                          <a:cs typeface="B Koodak" panose="00000700000000000000" pitchFamily="2" charset="-78"/>
                        </a:rPr>
                        <a:t>نام منظومه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179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جمع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روستایی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شهری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جمع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روستایی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aseline="0" dirty="0">
                          <a:cs typeface="B Koodak" panose="00000700000000000000" pitchFamily="2" charset="-78"/>
                        </a:rPr>
                        <a:t>شهری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39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60.5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47.0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100.0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71.9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65.5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fa-IR" baseline="0" dirty="0">
                          <a:cs typeface="B Koodak" panose="00000700000000000000" pitchFamily="2" charset="-78"/>
                        </a:rPr>
                        <a:t>مرکزی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01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39.5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53.0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28.1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34.5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fa-IR" baseline="0" dirty="0">
                          <a:cs typeface="B Koodak" panose="00000700000000000000" pitchFamily="2" charset="-78"/>
                        </a:rPr>
                        <a:t>باغ </a:t>
                      </a:r>
                      <a:r>
                        <a:rPr lang="fa-IR" baseline="0" dirty="0" err="1">
                          <a:cs typeface="B Koodak" panose="00000700000000000000" pitchFamily="2" charset="-78"/>
                        </a:rPr>
                        <a:t>حلی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0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-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fa-IR" baseline="0" dirty="0">
                          <a:cs typeface="B Koodak" panose="00000700000000000000" pitchFamily="2" charset="-78"/>
                        </a:rPr>
                        <a:t>شهرستان سلطانیه</a:t>
                      </a:r>
                      <a:endParaRPr lang="en-US" baseline="0" dirty="0">
                        <a:cs typeface="B Koodak" panose="000007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91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5709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2197" y="911293"/>
            <a:ext cx="3964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dirty="0">
                <a:cs typeface="B Koodak" panose="00000700000000000000" pitchFamily="2" charset="-78"/>
              </a:rPr>
              <a:t>1-3: ویژگی های اجتماعی - فرهنگی</a:t>
            </a:r>
            <a:endParaRPr lang="en-US" sz="2400" dirty="0">
              <a:cs typeface="B Koodak" panose="00000700000000000000" pitchFamily="2" charset="-78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29689" y="14478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32602"/>
              </p:ext>
            </p:extLst>
          </p:nvPr>
        </p:nvGraphicFramePr>
        <p:xfrm>
          <a:off x="393643" y="1600200"/>
          <a:ext cx="8337665" cy="3925907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1910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7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3178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عنوان متغیر/ شاخص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مقدار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واحد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سال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جایگاه متغیر/ شاخص (درصد)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شهرستان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استان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7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نسبت روستانشینی در منظومه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74.1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7.32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37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نرخ رشد جمعیت روستایی </a:t>
                      </a:r>
                      <a:endParaRPr lang="fa-IR" sz="2000" dirty="0">
                        <a:solidFill>
                          <a:schemeClr val="tx1"/>
                        </a:solidFill>
                        <a:effectLst/>
                        <a:cs typeface="B Koodak" panose="000007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(</a:t>
                      </a: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5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 </a:t>
                      </a: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ساله  اخیر 95-1390)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0.16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درصد 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95-1390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5.1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1.4-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7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بعد خانوار(روستایی)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3.2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نفر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3.21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3.32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78">
                <a:tc rowSpan="3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نرخ سواد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cs typeface="B Koodak" panose="000007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( درصد باسوادی 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کل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73.5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79.2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75.6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زنان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67.4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72.9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69.4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مردان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79.6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85.4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81.7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488714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Autofit/>
          </a:bodyPr>
          <a:lstStyle/>
          <a:p>
            <a:pPr algn="justLow" rtl="1"/>
            <a:r>
              <a:rPr lang="fa-IR" sz="2200" dirty="0">
                <a:cs typeface="B Nazanin" panose="00000400000000000000" pitchFamily="2" charset="-78"/>
              </a:rPr>
              <a:t>مقایسه نرخ سواد جمعیت روستایی بر اساس شهرستان و به تفکیک جنس در سال 1395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189944" cy="4669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3992194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rmAutofit/>
          </a:bodyPr>
          <a:lstStyle/>
          <a:p>
            <a:pPr algn="justLow" rtl="1"/>
            <a:r>
              <a:rPr lang="fa-IR" sz="2200" dirty="0">
                <a:cs typeface="B Nazanin" panose="00000400000000000000" pitchFamily="2" charset="-78"/>
              </a:rPr>
              <a:t>مقایسه بعد خانوار سواد جمعیت  بر اساس شهرستان و به تفکیک جنس در سال 1395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35" y="1600200"/>
            <a:ext cx="7740130" cy="464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135618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52189"/>
            <a:ext cx="2773908" cy="46197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390" y="4667092"/>
            <a:ext cx="6831009" cy="544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262" y="1056957"/>
            <a:ext cx="2245910" cy="22459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99" y="857251"/>
            <a:ext cx="2685035" cy="43307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title"/>
          </p:nvPr>
        </p:nvSpPr>
        <p:spPr>
          <a:xfrm>
            <a:off x="160341" y="4540060"/>
            <a:ext cx="6831009" cy="647891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fa-IR" sz="1950" dirty="0">
                <a:latin typeface="IranNastaliq" panose="02020505000000020003" pitchFamily="18" charset="0"/>
                <a:cs typeface="IranNastaliq" panose="02020505000000020003" pitchFamily="18" charset="0"/>
              </a:rPr>
              <a:t>«با حفظ روحيه ي تعاون و تعهد در جامعه، مي توان كشور را از آسيب مصون داشت.»  امام خميني قدس سره الشریف</a:t>
            </a:r>
            <a:endParaRPr lang="en-US" sz="195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rmAutofit/>
          </a:bodyPr>
          <a:lstStyle/>
          <a:p>
            <a:pPr algn="justLow" rtl="1"/>
            <a:r>
              <a:rPr lang="fa-IR" sz="2200" dirty="0">
                <a:cs typeface="B Nazanin" panose="00000400000000000000" pitchFamily="2" charset="-78"/>
              </a:rPr>
              <a:t>مقایسه نسبت جنسی سواد جمعیت  بر اساس شهرستان و به تفکیک جنس در سال 1395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70" y="1600200"/>
            <a:ext cx="798326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6148690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rmAutofit/>
          </a:bodyPr>
          <a:lstStyle/>
          <a:p>
            <a:pPr algn="justLow" rtl="1"/>
            <a:r>
              <a:rPr lang="fa-IR" sz="2200" dirty="0">
                <a:cs typeface="B Nazanin" panose="00000400000000000000" pitchFamily="2" charset="-78"/>
              </a:rPr>
              <a:t>مقایسه نرخ رشد جمعیت  بر اساس شهرستان و به تفکیک جنس در مقطع 95-1390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845384" cy="5139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1584325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rmAutofit/>
          </a:bodyPr>
          <a:lstStyle/>
          <a:p>
            <a:pPr algn="justLow" rtl="1"/>
            <a:r>
              <a:rPr lang="fa-IR" sz="2200" dirty="0">
                <a:cs typeface="B Nazanin" panose="00000400000000000000" pitchFamily="2" charset="-78"/>
              </a:rPr>
              <a:t>مقایسه نرخ اشتغال بر اساس شهرستان و به تفکیک جنس در مقطع 95-1390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24" y="1524000"/>
            <a:ext cx="6956351" cy="4553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8665619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>
            <a:normAutofit/>
          </a:bodyPr>
          <a:lstStyle/>
          <a:p>
            <a:pPr algn="justLow" rtl="1"/>
            <a:r>
              <a:rPr lang="fa-IR" sz="2200" dirty="0">
                <a:cs typeface="B Nazanin" panose="00000400000000000000" pitchFamily="2" charset="-78"/>
              </a:rPr>
              <a:t>مقایسه نرخ بیکاری بر اساس شهرستان و به تفکیک جنس در مقطع 95-1390</a:t>
            </a:r>
            <a:endParaRPr lang="en-US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1" y="1524000"/>
            <a:ext cx="7458637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3582092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8609" y="850614"/>
            <a:ext cx="3377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3200" dirty="0">
                <a:cs typeface="B Koodak" panose="00000700000000000000" pitchFamily="2" charset="-78"/>
              </a:rPr>
              <a:t>4: ویژگی های اقتصادی</a:t>
            </a:r>
            <a:endParaRPr lang="en-US" sz="32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4478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175536"/>
              </p:ext>
            </p:extLst>
          </p:nvPr>
        </p:nvGraphicFramePr>
        <p:xfrm>
          <a:off x="684761" y="1752599"/>
          <a:ext cx="8000999" cy="3733800"/>
        </p:xfrm>
        <a:graphic>
          <a:graphicData uri="http://schemas.openxmlformats.org/drawingml/2006/table">
            <a:tbl>
              <a:tblPr rtl="1" firstRow="1" firstCol="1" bandRow="1">
                <a:tableStyleId>{00A15C55-8517-42AA-B614-E9B94910E393}</a:tableStyleId>
              </a:tblPr>
              <a:tblGrid>
                <a:gridCol w="313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3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676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عنوان متغیر/ شاخص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مقدار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واحد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سال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جایگاه متغیر/ شاخص (درصد)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شهرستان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استان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نرخ فعالیت ( مشارکت اقتصادی 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49.52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1395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38.4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نرخ اشتغال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36.1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1395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33.5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نرخ بیکاری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20.96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1395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12.5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بارتکفل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2.8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1395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سطح زیر کشت زراعی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Koodak" panose="00000700000000000000" pitchFamily="2" charset="-78"/>
                        </a:rPr>
                        <a:t>13205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Koodak" panose="00000700000000000000" pitchFamily="2" charset="-78"/>
                        </a:rPr>
                        <a:t>هکتار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1397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59.3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4.3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سطح زیرکشت باغی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Koodak" panose="00000700000000000000" pitchFamily="2" charset="-78"/>
                        </a:rPr>
                        <a:t>514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Koodak" panose="00000700000000000000" pitchFamily="2" charset="-78"/>
                        </a:rPr>
                        <a:t>هکتار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1397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67.8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1.3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مع</a:t>
                      </a:r>
                      <a:r>
                        <a:rPr lang="fa-IR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ادن فعال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50347" marR="50347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50347" marR="50347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واحد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50347" marR="50347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1397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50347" marR="50347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42.9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50347" marR="50347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1.6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50347" marR="50347" marT="0" marB="0" anchor="ctr"/>
                </a:tc>
                <a:extLst>
                  <a:ext uri="{0D108BD9-81ED-4DB2-BD59-A6C34878D82A}">
                    <a16:rowId xmlns:a16="http://schemas.microsoft.com/office/drawing/2014/main" val="59197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05215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5-ویژگی های زیرساختی و زیربنایی</a:t>
            </a:r>
            <a:endParaRPr lang="en-US" sz="32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761160"/>
              </p:ext>
            </p:extLst>
          </p:nvPr>
        </p:nvGraphicFramePr>
        <p:xfrm>
          <a:off x="762001" y="1371600"/>
          <a:ext cx="7733260" cy="3785616"/>
        </p:xfrm>
        <a:graphic>
          <a:graphicData uri="http://schemas.openxmlformats.org/drawingml/2006/table">
            <a:tbl>
              <a:tblPr rtl="1" firstRow="1" firstCol="1" bandRow="1">
                <a:tableStyleId>{93296810-A885-4BE3-A3E7-6D5BEEA58F35}</a:tableStyleId>
              </a:tblPr>
              <a:tblGrid>
                <a:gridCol w="2970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8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70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24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24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9129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عنوان متغیر/ شاخص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مقدار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واحد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سال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جایگاه متغیر/ شاخص (درصد)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شهرستان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استان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1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آزاد راه - بزرگراه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12.1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کیلومتر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33.6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1151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راه بین شهری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136.18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کیلومتر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39.7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5.9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1151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راه بین روستایی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71.86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کیلومتر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28.3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1.7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31151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راه آهن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12.49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کیلومتر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1151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میزان بهره مندی از آب آشامیدنی سالم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31151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میزان بهره مندی از برق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درصد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31151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خانه بهداشت فعال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تعداد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31151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بهره مندی از خدمات آموزشی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34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تعداد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1390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Koodak" panose="00000700000000000000" pitchFamily="2" charset="-78"/>
                        </a:rPr>
                        <a:t>-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B Koodak" panose="00000700000000000000" pitchFamily="2" charset="-78"/>
                      </a:endParaRPr>
                    </a:p>
                  </a:txBody>
                  <a:tcPr marL="39106" marR="39106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584537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6-قابلیت 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2984" y="1151781"/>
            <a:ext cx="3467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800" dirty="0">
                <a:cs typeface="B Koodak" panose="00000700000000000000" pitchFamily="2" charset="-78"/>
              </a:rPr>
              <a:t>1-6: ساختار زیست محیطی</a:t>
            </a:r>
            <a:endParaRPr lang="en-US" sz="28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53287"/>
              </p:ext>
            </p:extLst>
          </p:nvPr>
        </p:nvGraphicFramePr>
        <p:xfrm>
          <a:off x="623281" y="1664732"/>
          <a:ext cx="8111144" cy="510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1144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384582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644618">
                <a:tc>
                  <a:txBody>
                    <a:bodyPr/>
                    <a:lstStyle/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مناسب بودن شرایط اقلیمی طی ماه های خرداد تا مهر جهت فعالیت های گردشگری وحضور گردشگران در منظومه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جریان رودخانه زنجان رود در میانه منظومه با جهت جریان از جنوب شرق به شمالغرب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مراتع سرسبز در نیمه شرقی منظومه با پوشش مرغوب مرتعی همراه با توزیع قابل توجه ای از انواع گیاهان دارویی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پتانسیل های مواد معدنی جهت استخراج (معادن برداشت سنگ آهن )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وجودگونه جانوری ارزشمند پلنگ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سایر گونه های جانوری از جمله روباه و گراز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015462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6-قابلیت 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50152" y="1219200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dirty="0">
                <a:cs typeface="B Koodak" panose="00000700000000000000" pitchFamily="2" charset="-78"/>
              </a:rPr>
              <a:t>2-6: کالبدی-  فضایی </a:t>
            </a:r>
            <a:endParaRPr lang="en-US" sz="24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565792"/>
              </p:ext>
            </p:extLst>
          </p:nvPr>
        </p:nvGraphicFramePr>
        <p:xfrm>
          <a:off x="492182" y="1664733"/>
          <a:ext cx="8423217" cy="499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3217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610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6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354599"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موقعیت منظومه به سبب همجوار بودن با مرکز استان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عبور شریانات ارتباطی متعدد (خط آهن، آزادراه و جاده بین شهری) با اهمیت و عملکرد فرامنظومه ای ، فرامنطقه ای- ملی آن از بخش میانی منظومه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وجود پتانسیل های لازم جهت توسعه خدمات پشتیبان در زمینه  حمل و نقل کالا و خدمات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قرارگیری آبادی های بزرگ و موثر در خدمات رسانی به آبادی های منظومه در بخش میانی و سهولت دسترسی به آنها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943779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6-قابلیت 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4101" y="1295400"/>
            <a:ext cx="2773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dirty="0">
                <a:cs typeface="B Koodak" panose="00000700000000000000" pitchFamily="2" charset="-78"/>
              </a:rPr>
              <a:t>3-6: اجتماعی</a:t>
            </a:r>
            <a:r>
              <a:rPr lang="en-US" sz="2400" dirty="0">
                <a:cs typeface="B Koodak" panose="00000700000000000000" pitchFamily="2" charset="-78"/>
              </a:rPr>
              <a:t> </a:t>
            </a:r>
            <a:r>
              <a:rPr lang="fa-IR" sz="2400" dirty="0">
                <a:cs typeface="B Koodak" panose="00000700000000000000" pitchFamily="2" charset="-78"/>
              </a:rPr>
              <a:t> و فرهنگی</a:t>
            </a:r>
            <a:endParaRPr lang="en-US" sz="24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58834"/>
              </p:ext>
            </p:extLst>
          </p:nvPr>
        </p:nvGraphicFramePr>
        <p:xfrm>
          <a:off x="228600" y="1700689"/>
          <a:ext cx="838901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017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5439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156193"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عدم وجود اختلافات و درگیری قومی و فرهنگی گسترده در سطح منظومه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یکپارچگی اجتماعی و فرهنگی جمعیت ساکن منظومه از نظر زبان و مذهب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روند رو به رشد نرخ باسوادی روستایی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نسبت جنسی تقریباً متعادل در سطح منظومه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تمایل مردم به مشارکت در بهبود وضع معیشتی و زیرساختهای رفاهی – زیربنایی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همکاری و مشارکت انسانی و مالی جامعه محلی در توسعه و ساخت اماکن عمومی مانند مسجد و مدرسه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بالا بودن سطح اعتماد جمعی جامعه محلی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794542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6-قابلیت 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1219200"/>
            <a:ext cx="188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800" dirty="0">
                <a:cs typeface="B Koodak" panose="00000700000000000000" pitchFamily="2" charset="-78"/>
              </a:rPr>
              <a:t>4-6: اقتصادی</a:t>
            </a:r>
            <a:endParaRPr lang="en-US" sz="28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044393"/>
              </p:ext>
            </p:extLst>
          </p:nvPr>
        </p:nvGraphicFramePr>
        <p:xfrm>
          <a:off x="533400" y="1643539"/>
          <a:ext cx="8245533" cy="467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5533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526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078641"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تنوع فعالیت‌های کشاورزی در منظومه؛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تولیدات باغی با کیفیت مطلوب که می‌تواند به صورت برند در سطح ملی و فراملی عمل نماید؛ از جمله محصول سیب در روستاهای گوزلدره سفلی، خرمدرق و...؛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دسترسی به نیروی کار مورد نیاز؛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پیشینه کشاورزی و خصوصاً دامداری و باغداری در منظومه؛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مراتع و قابلیت توسعة پرورش گیاهان دارویی، توسعة فعالیت‌های زنبورداری؛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قابلیت مناسب خاک برای فعالیت‌های کشاورزی؛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60707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6400800" cy="990600"/>
          </a:xfrm>
          <a:solidFill>
            <a:schemeClr val="bg1"/>
          </a:solidFill>
          <a:effectLst>
            <a:outerShdw blurRad="152400" dist="38100" dir="1680000" sx="101000" sy="101000" algn="tl" rotWithShape="0">
              <a:prstClr val="black"/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fa-IR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cs typeface="B Titr" panose="00000700000000000000" pitchFamily="2" charset="-78"/>
              </a:rPr>
              <a:t>مفاهیم و الزامات قانونی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05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6-قابلیت 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4244" y="1295400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dirty="0">
                <a:cs typeface="B Koodak" panose="00000700000000000000" pitchFamily="2" charset="-78"/>
              </a:rPr>
              <a:t>4-6: ادامه اقتصادی</a:t>
            </a:r>
            <a:endParaRPr lang="en-US" sz="24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765523"/>
              </p:ext>
            </p:extLst>
          </p:nvPr>
        </p:nvGraphicFramePr>
        <p:xfrm>
          <a:off x="304800" y="1719738"/>
          <a:ext cx="8534400" cy="507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5784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4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483595"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موقعیت ارتباطی مناسب در بخش میانی منظومه به سبب وجود شریانهای ارتباطی مهم و اساسی؛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سیلوی قره بلاغ؛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کارگاه‌های رشته بری در برخی از روستاها از جمله روستاهای گوزلدره سفلی؛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صنایع کارخانه‌ای در امتداد جادة ارتباطی و استقرار شهرک صنعتی و امکان فعالیت برای فعالین اقتصادی منظومه؛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نیروی متخصص در زمینة برخی از فعالیت‌های صنعتی از جمله صنایع غذایی (رشته بری)، تولید البسه؛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وجود معادن مهم با ظرفیت بالای تولید، مانند معدن جهان نمای سرخه دیزج.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3851183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7-محدودیت ها و تنگناها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9882" y="1288534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1-7: ساختار محیطی بوم - شناختی 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16620"/>
              </p:ext>
            </p:extLst>
          </p:nvPr>
        </p:nvGraphicFramePr>
        <p:xfrm>
          <a:off x="457200" y="1657866"/>
          <a:ext cx="8321046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1046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34617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606822">
                <a:tc>
                  <a:txBody>
                    <a:bodyPr/>
                    <a:lstStyle/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کوهستانی بودن منظومه و ارتفاع بیش از 1500 متر؛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استقرار سکونتگاهها در زون با خطر بالا و متوسط زلزله؛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حاکمیت اقلیم نیمه خشک سرد بر منظومه؛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وزش بادهای شدید، مخصوصاً در همة فصول و با شدت بیشتر در فصل‌های زمستان و تابستان با جهت شمال به جنوب؛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وقوع سرمازدگی در منظومه؛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قرارگیری بخش عمده‌ای از پهنة منظومه در محدودة ممنوعه به لحاظ برداشت آب زیرزمینی؛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وجود خطر وقوع سیل در بخش میانی منظومه که محل عبور رودخانه زنجانرود محسوب می‌شود و تهدید روستاهای قره بلاغ، خیرآباد و یوسف آباد؛ </a:t>
                      </a:r>
                    </a:p>
                    <a:p>
                      <a:pPr algn="justLow" rtl="1"/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264172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7-محدودیت ها و تنگناها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9882" y="1288534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1-7: ساختار محیطی بوم - شناختی 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328789"/>
              </p:ext>
            </p:extLst>
          </p:nvPr>
        </p:nvGraphicFramePr>
        <p:xfrm>
          <a:off x="304800" y="1727715"/>
          <a:ext cx="8436033" cy="500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6033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34617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606822">
                <a:tc>
                  <a:txBody>
                    <a:bodyPr/>
                    <a:lstStyle/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قرارگیری اراضی روستای گوزلدره سفلی، کردناب، بالوف، چمرود، پرنگین و چمه در معرض فرسایش زیاد؛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خطر وقوع رانش و زمین لغزش در نیمه شرقی منظومه به دلیل وجود شیب زیاد و اراضی کوهستانی؛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استقرار واحدهای صنعتی آلاینده در مجاورت آبادی‌های بزرگ و خطر آلودگی زیست محیطی (کارخانه تولید اسید، معادن برداشت سنگ آهن)؛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تداخل قلمرو زیست، گونة جانوری در حال انقراض پلنگ با محدودة فعالیت جوامع محلی.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211700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7-محدودیت ها و تنگناها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1734" y="1288534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2-7: کالبدی فضایی 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882589"/>
              </p:ext>
            </p:extLst>
          </p:nvPr>
        </p:nvGraphicFramePr>
        <p:xfrm>
          <a:off x="457200" y="1727199"/>
          <a:ext cx="8315325" cy="500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5325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34617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606822">
                <a:tc>
                  <a:txBody>
                    <a:bodyPr/>
                    <a:lstStyle/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تعدد روستاهای بسیار کوچک و با جمعیت کمتر از 100 نفر در منظومه (8/47 درصد کل سکونتگاه‌های روستایی)؛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پراکندگی آبادی‌های کوهستانی با شمار جمعیت محدود؛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نبود نقطة شهری در منظومه؛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کیفیت نامناسب شبکه راه‌های ارتباطی بین روستایی و تعدد سکونتگاه‌های روستایی با راه‌های ارتباطی نامناسب به ویژه در بخش شرقی و غربی منظومه (راه خاکی و شوسه)؛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دسترسی نامطلوب به آبادی‌های واقع در مناطق کوهستانی و صعب العبور از جمله بخش شرقی منظومه که عمدتاً دارای راه‌های خاکی و شوسه هستند؛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کیفیت نامناسب زیرساخت‌های عمومی به ویژه فرسودگی شبکة برق رسانی (شامل ترانس زمینی و هوایی، افت فشار برق، قرارگیری نامناسب تیرهای چراغ برق در طول معابر روستایی)؛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خطر سیلاب و آب گرفتگی در طول جریانات آب سطحی به سبب ضعف در رعایت حریم و لایروبی آنها.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11664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7-محدودیت ها و تنگناها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1734" y="1288534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2-7: کالبدی فضایی 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134212"/>
              </p:ext>
            </p:extLst>
          </p:nvPr>
        </p:nvGraphicFramePr>
        <p:xfrm>
          <a:off x="304800" y="1657866"/>
          <a:ext cx="8436033" cy="500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6033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34617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606822">
                <a:tc>
                  <a:txBody>
                    <a:bodyPr/>
                    <a:lstStyle/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محرومیت روستاهای منظومه از خدمات و امکانات فرهنگی – ورزشی؛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ناکافی و نامناسب بودن امکانات و خدمات بهداشتی و درمانی؛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ضعف سکونتگاه‌های مرکزی و مشکل بودن دسترسی به آنها به منظور اعتدال فضایی در توزیع خدمات؛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مراجعه جمعیت منظومه به مرکز استان و شهرستان جهت تأمین مایحتاج؛ 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پایین بودن سطح مساکن مقاوم سازی شده؛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محدود بودن مقاوم سازی مساکن روستایی و کالبد روستاهای منظومه جهت مقابله با مخاطرات طبیعی به ویژه سیل، رانش، زمین لغزش و فرسایش؛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129345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7-محدودیت ها و تنگناها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9398" y="1288534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3-7: اجتماعی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864041"/>
              </p:ext>
            </p:extLst>
          </p:nvPr>
        </p:nvGraphicFramePr>
        <p:xfrm>
          <a:off x="400050" y="1657866"/>
          <a:ext cx="8496300" cy="5124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300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346177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8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606822">
                <a:tc>
                  <a:txBody>
                    <a:bodyPr/>
                    <a:lstStyle/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وجود شرایط سخت طبیعی در بخشهای غربی و شرقی منظومه و اثرات آن در پایین بودن تعداد جمعیت آن‌ها 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روند رشد منفی بالا در روستاهای واقع در شرایط نامطلوب طبیعی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وجود اختلافات و تفاوت از لحاظ نرخ باسوادی مابین دو گروه جنسی زن و مرد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پایین بودن تمایل مردم برای مشارکت در حفظ منابع طبیعی و جنگل ها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پایین بودن سطح مشارکت مردم در سرمایه گذاریهای مشترک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پایین بودن سطح مشارکت مردم در توسعه گردشگری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پایین بودن سطح مشارکت مردم در یکپارچه سازی اراضی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پایین بودن سطح مشارکت جامعه محلی برای فعالیت های گروهی در قالب تشکل ها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ضعف مالی جامعه محلی برای مشارکت در فعالیت های مربوط به عمران و توسعه روستا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522201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7-محدودیت ها و تنگناها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1384" y="1288534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4-7: اقتصادی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261992"/>
              </p:ext>
            </p:extLst>
          </p:nvPr>
        </p:nvGraphicFramePr>
        <p:xfrm>
          <a:off x="533400" y="1699140"/>
          <a:ext cx="8382000" cy="5003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346177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606822">
                <a:tc>
                  <a:txBody>
                    <a:bodyPr/>
                    <a:lstStyle/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محدودیت صنایع تبدیلی مرتبط با تولیدات کشاورزی در منظومه؛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کمبود زیرساخت‌های اقتصادی و پشتیبان فعالیت و خدمات وابسته به بخش کشاورزی؛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نامناسب بودن راه‌های دسترسی به بخش های شمال‌شرقی و شرقی منظومه و محدودیت در انتقال محصولات کشاورزی و دسترسی به بازار؛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مهاجرت نیروی فعال روستاهای واقع در مناطق صعب العبور؛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وجود روابط دلالی و سلف خری در خرید محصولات زراعی و باغی؛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سنتی بودن تولیدات کشاورزی به ویژه دامداری و پایین بودن راندمان تولید؛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ضعف و یا نابودی برخی از فعالیت‌های مربوط به صنایع دستی و به حاشیه رفتن زنان روستایی در اقتصاد روستاهای منظومه؛</a:t>
                      </a:r>
                    </a:p>
                    <a:p>
                      <a:pPr marL="285750" indent="-285750" algn="justLow" rtl="1"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مشکلات مالکیت اراضی به دلیل وجود اراضی موقوفی (و مدیریت اوقاف بر این اراضی).</a:t>
                      </a:r>
                    </a:p>
                    <a:p>
                      <a:pPr algn="justLow" rtl="1"/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805641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7-محدودیت ها و تنگناها</a:t>
            </a:r>
            <a:endParaRPr lang="en-US" sz="3200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0396" y="1288534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5-7: گردشگری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488888"/>
              </p:ext>
            </p:extLst>
          </p:nvPr>
        </p:nvGraphicFramePr>
        <p:xfrm>
          <a:off x="381000" y="1657866"/>
          <a:ext cx="8534400" cy="471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465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منظومه باغ حلی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201150"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محدودیت در مسیرهای ارتباطی مناسب و امکانات تفریحی و گردشگری در منظومه در راستای جذب سرمایه گذار و گردشگر؛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کمبود فروشگاه های مخصوص عرضه محصولات صنایع دستی و هنرهای سنتی؛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ضعف در شناسایی جاذبه‌های صنایع دستی؛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ضعف در شناسایی و معرفی جاذبه‌های گردشگری منظومه؛ 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800" dirty="0">
                          <a:cs typeface="B Mitra" panose="00000400000000000000" pitchFamily="2" charset="-78"/>
                        </a:rPr>
                        <a:t>فقدان برنامه‌ریزی اجرایی و ضعف تبلیغات در معرفی جاذبه‌های گردشگری منظومه.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754910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9144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Koodak" panose="00000700000000000000" pitchFamily="2" charset="-78"/>
              </a:rPr>
              <a:t>8- ساختار و سازمان فضایی</a:t>
            </a:r>
            <a:endParaRPr lang="en-US" sz="3200" dirty="0">
              <a:cs typeface="B Koodak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60" y="1699491"/>
            <a:ext cx="4714240" cy="265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" y="3505200"/>
            <a:ext cx="4714240" cy="265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12" y="3424151"/>
            <a:ext cx="2651760" cy="3535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7384957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381000"/>
          </a:xfrm>
        </p:spPr>
        <p:txBody>
          <a:bodyPr>
            <a:normAutofit fontScale="90000"/>
          </a:bodyPr>
          <a:lstStyle/>
          <a:p>
            <a:pPr algn="justLow" rtl="1"/>
            <a:r>
              <a:rPr lang="fa-IR" b="1" dirty="0">
                <a:cs typeface="B Mitra" panose="00000400000000000000" pitchFamily="2" charset="-78"/>
              </a:rPr>
              <a:t>1-8-کاربری اراضی</a:t>
            </a:r>
            <a:r>
              <a:rPr lang="en-US" b="1" dirty="0">
                <a:cs typeface="B Mitra" panose="00000400000000000000" pitchFamily="2" charset="-78"/>
              </a:rPr>
              <a:t> </a:t>
            </a:r>
            <a:r>
              <a:rPr lang="fa-IR" b="1" dirty="0">
                <a:cs typeface="B Mitra" panose="00000400000000000000" pitchFamily="2" charset="-78"/>
              </a:rPr>
              <a:t> منظومه باغ حلی</a:t>
            </a:r>
            <a:endParaRPr lang="en-US" b="1" dirty="0">
              <a:cs typeface="B Mitra" panose="000004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709991"/>
              </p:ext>
            </p:extLst>
          </p:nvPr>
        </p:nvGraphicFramePr>
        <p:xfrm>
          <a:off x="6146801" y="1447800"/>
          <a:ext cx="2590799" cy="3233420"/>
        </p:xfrm>
        <a:graphic>
          <a:graphicData uri="http://schemas.openxmlformats.org/drawingml/2006/table">
            <a:tbl>
              <a:tblPr rtl="1"/>
              <a:tblGrid>
                <a:gridCol w="1030077">
                  <a:extLst>
                    <a:ext uri="{9D8B030D-6E8A-4147-A177-3AD203B41FA5}">
                      <a16:colId xmlns:a16="http://schemas.microsoft.com/office/drawing/2014/main" val="1922740675"/>
                    </a:ext>
                  </a:extLst>
                </a:gridCol>
                <a:gridCol w="811575">
                  <a:extLst>
                    <a:ext uri="{9D8B030D-6E8A-4147-A177-3AD203B41FA5}">
                      <a16:colId xmlns:a16="http://schemas.microsoft.com/office/drawing/2014/main" val="2361853342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4876128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کاربری اراضی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مساحت</a:t>
                      </a:r>
                      <a:b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</a:br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(هکتار)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توزیع نسبی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79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زراعت آبي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4915.2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3239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زراعت ديم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19342.1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36.5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4746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اراضي باغي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527.2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0155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مرتع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25561.1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48.2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1368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جنگل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2109.3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4095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تاسیسات صنعتی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134.6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0.3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6372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جایگاه دام و طیور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28.7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0.1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1799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منطقه مسکونی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413.7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0.8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4697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جمع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53031.8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effectLst/>
                          <a:latin typeface="B Koodak" panose="00000700000000000000" pitchFamily="2" charset="-78"/>
                          <a:cs typeface="B Koodak" panose="00000700000000000000" pitchFamily="2" charset="-78"/>
                        </a:rPr>
                        <a:t>100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960557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520275"/>
              </p:ext>
            </p:extLst>
          </p:nvPr>
        </p:nvGraphicFramePr>
        <p:xfrm>
          <a:off x="457200" y="3200400"/>
          <a:ext cx="5257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316844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33601" y="1627412"/>
            <a:ext cx="80425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11235" y="1779079"/>
            <a:ext cx="804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2400" b="1" dirty="0">
                <a:solidFill>
                  <a:prstClr val="black"/>
                </a:solidFill>
                <a:cs typeface="B Lotus" panose="00000400000000000000" pitchFamily="2" charset="-78"/>
              </a:rPr>
              <a:t> </a:t>
            </a:r>
            <a:endParaRPr lang="en-US" altLang="fa-IR" sz="2400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948928"/>
            <a:ext cx="8037716" cy="673895"/>
          </a:xfrm>
        </p:spPr>
        <p:txBody>
          <a:bodyPr>
            <a:noAutofit/>
          </a:bodyPr>
          <a:lstStyle/>
          <a:p>
            <a:pPr algn="r"/>
            <a:r>
              <a:rPr lang="fa-IR" alt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فرازهایی از سیاست‌های کلی اقتصاد مقاومتی(ابلاغ شده توسط مقام معظم رهبری)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3518" y="1806178"/>
            <a:ext cx="8669481" cy="4899422"/>
          </a:xfrm>
        </p:spPr>
        <p:txBody>
          <a:bodyPr>
            <a:noAutofit/>
          </a:bodyPr>
          <a:lstStyle/>
          <a:p>
            <a:pPr lvl="1" algn="justLow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a-IR" sz="2400" dirty="0">
                <a:cs typeface="B Mitra" panose="00000400000000000000" pitchFamily="2" charset="-78"/>
              </a:rPr>
              <a:t>تامین شرایط و فعال‌سازی کلیه امکانات و منابع مالی و سرمایه‌های انسانی و علمی کشور به‌منظور توسعه کارآفرینی و به حداکثر رساندن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مشارکت</a:t>
            </a:r>
            <a:r>
              <a:rPr lang="fa-IR" sz="2400" dirty="0">
                <a:cs typeface="B Mitra" panose="00000400000000000000" pitchFamily="2" charset="-78"/>
              </a:rPr>
              <a:t> آحاد جامعه در فعالیت‌های اقتصادی با تسهیل و تشویق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همکاری‌های جمعی </a:t>
            </a:r>
            <a:r>
              <a:rPr lang="fa-IR" sz="2400" dirty="0">
                <a:cs typeface="B Mitra" panose="00000400000000000000" pitchFamily="2" charset="-78"/>
              </a:rPr>
              <a:t>و تاکید بر ارتقای درآمد و نقش طبقات کم‌درآمد و متوسط.</a:t>
            </a:r>
          </a:p>
          <a:p>
            <a:pPr lvl="1" algn="justLow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a-IR" sz="2400" dirty="0">
                <a:cs typeface="B Mitra" panose="00000400000000000000" pitchFamily="2" charset="-78"/>
              </a:rPr>
              <a:t>محور قراردادن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رشد بهره‌وری </a:t>
            </a:r>
            <a:r>
              <a:rPr lang="fa-IR" sz="2400" dirty="0">
                <a:cs typeface="B Mitra" panose="00000400000000000000" pitchFamily="2" charset="-78"/>
              </a:rPr>
              <a:t>در اقتصاد با تقویت عوامل تولید، توانمندسازی نیروی کار، تقویتِ رقابت‌پذیری اقتصاد، ایجاد بستر رقابت بین مناطق و استان‌ها و به‌کارگیری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ظرفیت و قابلیت‌های متنوع</a:t>
            </a:r>
            <a:r>
              <a:rPr lang="fa-IR" sz="2400" dirty="0">
                <a:cs typeface="B Mitra" panose="00000400000000000000" pitchFamily="2" charset="-78"/>
              </a:rPr>
              <a:t> در جغرافیای مزیت‌های مناطق کشور.</a:t>
            </a:r>
          </a:p>
          <a:p>
            <a:pPr lvl="1" algn="justLow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a-IR" sz="2400" dirty="0">
                <a:cs typeface="B Mitra" panose="00000400000000000000" pitchFamily="2" charset="-78"/>
              </a:rPr>
              <a:t>استفاده از ظرفیت اجرای هدفمند‌سازی یارانه‌ها در جهت افزایش تولید،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اشتغال و بهره‌‌وری</a:t>
            </a:r>
            <a:r>
              <a:rPr lang="fa-IR" sz="2400" dirty="0">
                <a:cs typeface="B Mitra" panose="00000400000000000000" pitchFamily="2" charset="-78"/>
              </a:rPr>
              <a:t>، کاهش شدت انرژی و ارتقای شاخص‌های عدالت اجتماعی.</a:t>
            </a:r>
          </a:p>
          <a:p>
            <a:pPr lvl="1" algn="justLow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a-IR" sz="2400" dirty="0">
                <a:cs typeface="B Mitra" panose="00000400000000000000" pitchFamily="2" charset="-78"/>
              </a:rPr>
              <a:t>سهم‌بری عادلانه عوامل در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زنجیره‌ تولید تا مصرف</a:t>
            </a:r>
            <a:r>
              <a:rPr lang="fa-IR" sz="2400" dirty="0">
                <a:cs typeface="B Mitra" panose="00000400000000000000" pitchFamily="2" charset="-78"/>
              </a:rPr>
              <a:t> متناسب با نقش آنها در ایجاد ارزش، بویژه با افزایش سهم سرمایه انسانی از طریق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ارتقای آموزش، مهارت، خلاقیت، کارآفرینی </a:t>
            </a:r>
            <a:r>
              <a:rPr lang="fa-IR" sz="2400" dirty="0">
                <a:cs typeface="B Mitra" panose="00000400000000000000" pitchFamily="2" charset="-78"/>
              </a:rPr>
              <a:t>و تجربه.</a:t>
            </a:r>
          </a:p>
        </p:txBody>
      </p:sp>
    </p:spTree>
    <p:extLst>
      <p:ext uri="{BB962C8B-B14F-4D97-AF65-F5344CB8AC3E}">
        <p14:creationId xmlns:p14="http://schemas.microsoft.com/office/powerpoint/2010/main" val="32178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381000"/>
          </a:xfrm>
        </p:spPr>
        <p:txBody>
          <a:bodyPr>
            <a:normAutofit fontScale="90000"/>
          </a:bodyPr>
          <a:lstStyle/>
          <a:p>
            <a:pPr algn="justLow" rtl="1"/>
            <a:r>
              <a:rPr lang="fa-IR" b="1" dirty="0">
                <a:cs typeface="B Mitra" panose="00000400000000000000" pitchFamily="2" charset="-78"/>
              </a:rPr>
              <a:t>کاربری اراضی</a:t>
            </a:r>
            <a:r>
              <a:rPr lang="en-US" b="1" dirty="0">
                <a:cs typeface="B Mitra" panose="00000400000000000000" pitchFamily="2" charset="-78"/>
              </a:rPr>
              <a:t> </a:t>
            </a:r>
            <a:r>
              <a:rPr lang="fa-IR" b="1" dirty="0">
                <a:cs typeface="B Mitra" panose="00000400000000000000" pitchFamily="2" charset="-78"/>
              </a:rPr>
              <a:t> منظومه باغ حلی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8" y="990600"/>
            <a:ext cx="8318372" cy="5791200"/>
          </a:xfrm>
        </p:spPr>
      </p:pic>
    </p:spTree>
    <p:extLst>
      <p:ext uri="{BB962C8B-B14F-4D97-AF65-F5344CB8AC3E}">
        <p14:creationId xmlns:p14="http://schemas.microsoft.com/office/powerpoint/2010/main" val="4081703335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Autofit/>
          </a:bodyPr>
          <a:lstStyle/>
          <a:p>
            <a:pPr marL="0" indent="0" algn="justLow" rtl="1">
              <a:buNone/>
            </a:pPr>
            <a:r>
              <a:rPr lang="fa-IR" dirty="0">
                <a:cs typeface="B Nazanin" panose="00000400000000000000" pitchFamily="2" charset="-78"/>
              </a:rPr>
              <a:t>از بر هم کنش متقابل ساخت های محیطی – اکولوژیک و اجتماعی – اقتصادی و کالبدی ، ساختار فضايي منظومه باغ حلی / مرکزی سلطانیه  شكل گرفته و مجموعه روابط و فعالیتها، جریان ها و پیوندهای  فضایی درون و برون منظومه ای در نهایت به شکل گیری سازمان فضایی منظومه انجامیده و در شکل دهی به سازمان فضایی کنونی منظومه بسیار اثر گذار بوده اند. این دو منظومه در نهایت ساختار و سازمان فضایی شهرستان سلطانیه را شکل داده اند. </a:t>
            </a:r>
          </a:p>
          <a:p>
            <a:pPr marL="0" indent="0" algn="justLow" rtl="1">
              <a:buNone/>
            </a:pPr>
            <a:r>
              <a:rPr lang="fa-IR" dirty="0">
                <a:cs typeface="B Nazanin" panose="00000400000000000000" pitchFamily="2" charset="-78"/>
              </a:rPr>
              <a:t>نتایج حاصل از مطالعات و تطبیق نقشه ساختار  و سازمان فضایی دو منظومه مطالعه شده در منظومه باغ حلی 3 حوزه همگن ساختاری – عملکردی طی روندهای زمانی شکل گرفته اند.</a:t>
            </a:r>
          </a:p>
          <a:p>
            <a:pPr marL="914400" lvl="4" indent="0" algn="justLow" rtl="1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r>
              <a:rPr lang="fa-IR" sz="1800" dirty="0">
                <a:cs typeface="B Nazanin" panose="00000400000000000000" pitchFamily="2" charset="-78"/>
              </a:rPr>
              <a:t>1: حوزه همگن شمال شرقی: روستاهای کاکا آباد، سرخه دیزج، کنگه، اقزوج، ونونان، بوجی، قشلاق،برنقو، پرنگین، چمه، چمرود و امیرآباد در این حوزه استقرار دارند. به دلیل کوهستانی بودن این حوزه اکثر روستاها فصلی بوده و کمتر از 20 خانوار جمعیت دارند.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29600" cy="381000"/>
          </a:xfrm>
        </p:spPr>
        <p:txBody>
          <a:bodyPr>
            <a:normAutofit fontScale="90000"/>
          </a:bodyPr>
          <a:lstStyle/>
          <a:p>
            <a:pPr algn="justLow" rtl="1"/>
            <a:r>
              <a:rPr lang="fa-IR" b="1" dirty="0">
                <a:cs typeface="B Mitra" panose="00000400000000000000" pitchFamily="2" charset="-78"/>
              </a:rPr>
              <a:t>2-8-ساختار فضایی منظومه باغ حلی</a:t>
            </a:r>
            <a:endParaRPr lang="en-US" b="1" dirty="0">
              <a:cs typeface="B Mitra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9906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141137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Autofit/>
          </a:bodyPr>
          <a:lstStyle/>
          <a:p>
            <a:pPr marL="914400" lvl="4" indent="0" algn="justLow" rtl="1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r>
              <a:rPr lang="fa-IR" dirty="0">
                <a:cs typeface="B Nazanin" panose="00000400000000000000" pitchFamily="2" charset="-78"/>
              </a:rPr>
              <a:t>2: حوزه همگن میانی/مرکزی:  روستاهای قره بلاغ، خیرآباد و یوسف آباد در این حوزه استقرار دارند. آزاد راه زنجان و راه آهن تهران – تبریز از این حوزه عبور می کند. روستای قره بلاغ به دلیل برخورداری از امکانات و خدمات در زمینه های مختلف، ارتباطات عملکردی قوی با سایر روستاهای منظومه و همینطور روستاهای بخش مرکزی سلطانیه دارد.</a:t>
            </a:r>
          </a:p>
          <a:p>
            <a:pPr marL="914400" lvl="4" indent="0" algn="justLow" rtl="1">
              <a:lnSpc>
                <a:spcPct val="150000"/>
              </a:lnSpc>
              <a:spcBef>
                <a:spcPts val="0"/>
              </a:spcBef>
              <a:buSzPct val="130000"/>
              <a:buNone/>
            </a:pPr>
            <a:r>
              <a:rPr lang="fa-IR" dirty="0">
                <a:cs typeface="B Nazanin" panose="00000400000000000000" pitchFamily="2" charset="-78"/>
              </a:rPr>
              <a:t>1: حوزه جنوب غربی: روستای گوزلدره سفلی ( مرکز بخش و منظومه ) به همراه روستاهای ساریجالو، کردناب، سبزدرق، خرمدرق، کردرق، سلمان کندی و شکور آباد این حوزه همگن را شکل داده اند. روستای گوزلدره به عنوان مرکز منظومه و بخش </a:t>
            </a:r>
            <a:r>
              <a:rPr lang="fa-IR" altLang="fa-IR" dirty="0">
                <a:cs typeface="B Nazanin" panose="00000400000000000000" pitchFamily="2" charset="-78"/>
              </a:rPr>
              <a:t>در حد ارائه خدمات اداری محدود به بخشداری دارای رابطه ای به نسبت قوی تری در سطح منظومه به صورت عمودی با سایر سکونتگاه ها دارد.</a:t>
            </a:r>
            <a:endParaRPr lang="fa-IR" dirty="0">
              <a:cs typeface="B Nazani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9906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904721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381000"/>
          </a:xfrm>
        </p:spPr>
        <p:txBody>
          <a:bodyPr>
            <a:normAutofit fontScale="90000"/>
          </a:bodyPr>
          <a:lstStyle/>
          <a:p>
            <a:pPr algn="justLow" rtl="1"/>
            <a:r>
              <a:rPr lang="fa-IR" b="1" dirty="0">
                <a:cs typeface="B Mitra" panose="00000400000000000000" pitchFamily="2" charset="-78"/>
              </a:rPr>
              <a:t>ساختار فضایی منظومه باغ حلی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252887"/>
            <a:ext cx="7924800" cy="5605113"/>
          </a:xfrm>
        </p:spPr>
      </p:pic>
    </p:spTree>
    <p:extLst>
      <p:ext uri="{BB962C8B-B14F-4D97-AF65-F5344CB8AC3E}">
        <p14:creationId xmlns:p14="http://schemas.microsoft.com/office/powerpoint/2010/main" val="2548760924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381000"/>
          </a:xfrm>
        </p:spPr>
        <p:txBody>
          <a:bodyPr>
            <a:normAutofit fontScale="90000"/>
          </a:bodyPr>
          <a:lstStyle/>
          <a:p>
            <a:pPr algn="justLow" rtl="1"/>
            <a:r>
              <a:rPr lang="fa-IR" b="1" dirty="0">
                <a:cs typeface="B Mitra" panose="00000400000000000000" pitchFamily="2" charset="-78"/>
              </a:rPr>
              <a:t>3-8-سازمان فضایی وضع موجود منظومه باغ حلی</a:t>
            </a:r>
            <a:endParaRPr lang="en-US" b="1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75042"/>
            <a:ext cx="7924800" cy="5604879"/>
          </a:xfrm>
        </p:spPr>
      </p:pic>
    </p:spTree>
    <p:extLst>
      <p:ext uri="{BB962C8B-B14F-4D97-AF65-F5344CB8AC3E}">
        <p14:creationId xmlns:p14="http://schemas.microsoft.com/office/powerpoint/2010/main" val="4077529292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33" y="27432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9-تبیین وضعیت هدف (افق برنامه و طرح : 1405 پایان برنامه هفتم)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52818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9-تبیین وضعیت هدف (افق برنامه و طرح : 1405 پایان برنامه هفتم)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7930" y="1288534"/>
            <a:ext cx="2403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1-9: اهداف کلی/ چشم انداز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254939"/>
              </p:ext>
            </p:extLst>
          </p:nvPr>
        </p:nvGraphicFramePr>
        <p:xfrm>
          <a:off x="457200" y="1657866"/>
          <a:ext cx="8229600" cy="48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9255483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9-تبیین وضعیت هدف (افق برنامه و طرح : 1405 پایان برنامه هفتم)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7930" y="1288534"/>
            <a:ext cx="2403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1-9: اهداف کلی/ چشم انداز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683534"/>
              </p:ext>
            </p:extLst>
          </p:nvPr>
        </p:nvGraphicFramePr>
        <p:xfrm>
          <a:off x="457200" y="1657866"/>
          <a:ext cx="8229600" cy="48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557050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9-تبیین وضعیت هدف (افق برنامه و طرح : 1405 پایان برنامه هفتم)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7930" y="1288534"/>
            <a:ext cx="2403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>
                <a:cs typeface="B Koodak" panose="00000700000000000000" pitchFamily="2" charset="-78"/>
              </a:rPr>
              <a:t>1-9: اهداف کلی/ چشم انداز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037493"/>
              </p:ext>
            </p:extLst>
          </p:nvPr>
        </p:nvGraphicFramePr>
        <p:xfrm>
          <a:off x="457200" y="1657866"/>
          <a:ext cx="8229600" cy="48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8200757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61" y="3048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2-9-اهداف کمی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1C79891-2E5F-4656-A257-DD609BCB9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427318"/>
              </p:ext>
            </p:extLst>
          </p:nvPr>
        </p:nvGraphicFramePr>
        <p:xfrm>
          <a:off x="343939" y="808482"/>
          <a:ext cx="8635538" cy="399100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38304">
                  <a:extLst>
                    <a:ext uri="{9D8B030D-6E8A-4147-A177-3AD203B41FA5}">
                      <a16:colId xmlns:a16="http://schemas.microsoft.com/office/drawing/2014/main" val="530501152"/>
                    </a:ext>
                  </a:extLst>
                </a:gridCol>
                <a:gridCol w="547598">
                  <a:extLst>
                    <a:ext uri="{9D8B030D-6E8A-4147-A177-3AD203B41FA5}">
                      <a16:colId xmlns:a16="http://schemas.microsoft.com/office/drawing/2014/main" val="2670330338"/>
                    </a:ext>
                  </a:extLst>
                </a:gridCol>
                <a:gridCol w="1792282">
                  <a:extLst>
                    <a:ext uri="{9D8B030D-6E8A-4147-A177-3AD203B41FA5}">
                      <a16:colId xmlns:a16="http://schemas.microsoft.com/office/drawing/2014/main" val="2252061609"/>
                    </a:ext>
                  </a:extLst>
                </a:gridCol>
                <a:gridCol w="905379">
                  <a:extLst>
                    <a:ext uri="{9D8B030D-6E8A-4147-A177-3AD203B41FA5}">
                      <a16:colId xmlns:a16="http://schemas.microsoft.com/office/drawing/2014/main" val="2841845209"/>
                    </a:ext>
                  </a:extLst>
                </a:gridCol>
                <a:gridCol w="831471">
                  <a:extLst>
                    <a:ext uri="{9D8B030D-6E8A-4147-A177-3AD203B41FA5}">
                      <a16:colId xmlns:a16="http://schemas.microsoft.com/office/drawing/2014/main" val="1292146909"/>
                    </a:ext>
                  </a:extLst>
                </a:gridCol>
                <a:gridCol w="1053196">
                  <a:extLst>
                    <a:ext uri="{9D8B030D-6E8A-4147-A177-3AD203B41FA5}">
                      <a16:colId xmlns:a16="http://schemas.microsoft.com/office/drawing/2014/main" val="4087299969"/>
                    </a:ext>
                  </a:extLst>
                </a:gridCol>
                <a:gridCol w="1367308">
                  <a:extLst>
                    <a:ext uri="{9D8B030D-6E8A-4147-A177-3AD203B41FA5}">
                      <a16:colId xmlns:a16="http://schemas.microsoft.com/office/drawing/2014/main" val="3701499959"/>
                    </a:ext>
                  </a:extLst>
                </a:gridCol>
              </a:tblGrid>
              <a:tr h="56576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سر فصل‌های کل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هدف کمی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متغیر/ شاخص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8522"/>
                  </a:ext>
                </a:extLst>
              </a:tr>
              <a:tr h="56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متغیر/ شاخص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واحد سنجش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سال پایه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پیش بینی/ برنامه ریزی در سال 1405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494886226"/>
                  </a:ext>
                </a:extLst>
              </a:tr>
              <a:tr h="1045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سال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میزان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94604"/>
                  </a:ext>
                </a:extLst>
              </a:tr>
              <a:tr h="303115">
                <a:tc rowSpan="4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جمعیت و جوامع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جمعیت کل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نفر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11493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11,678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668548910"/>
                  </a:ext>
                </a:extLst>
              </a:tr>
              <a:tr h="56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نرخ رشد جمعیت  1405-1395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1690736400"/>
                  </a:ext>
                </a:extLst>
              </a:tr>
              <a:tr h="202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میزان روستا نشینی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54</a:t>
                      </a: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/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2370818149"/>
                  </a:ext>
                </a:extLst>
              </a:tr>
              <a:tr h="10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روستاهای دارای سکنه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تعداد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3635052269"/>
                  </a:ext>
                </a:extLst>
              </a:tr>
              <a:tr h="252597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سرزمین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مساحت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کیلومتر مربع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3/530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530</a:t>
                      </a: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/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3427426082"/>
                  </a:ext>
                </a:extLst>
              </a:tr>
              <a:tr h="202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تراکم نسبی جمعیت کل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نفر در کیلومتر مربع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7/21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2004336359"/>
                  </a:ext>
                </a:extLst>
              </a:tr>
              <a:tr h="202077"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نیروی انسانی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تعداد کل شاغلین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نفر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3388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4009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4019451831"/>
                  </a:ext>
                </a:extLst>
              </a:tr>
              <a:tr h="202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تعداد شاغلین روستایی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نفر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3388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4009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359181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78399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33601" y="1627412"/>
            <a:ext cx="80425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11235" y="1779079"/>
            <a:ext cx="804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2400" b="1" dirty="0">
                <a:solidFill>
                  <a:prstClr val="black"/>
                </a:solidFill>
                <a:cs typeface="B Lotus" panose="00000400000000000000" pitchFamily="2" charset="-78"/>
              </a:rPr>
              <a:t> </a:t>
            </a:r>
            <a:endParaRPr lang="en-US" altLang="fa-IR" sz="2400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948928"/>
            <a:ext cx="8037716" cy="673895"/>
          </a:xfrm>
        </p:spPr>
        <p:txBody>
          <a:bodyPr>
            <a:noAutofit/>
          </a:bodyPr>
          <a:lstStyle/>
          <a:p>
            <a:pPr algn="r"/>
            <a:r>
              <a:rPr lang="fa-IR" alt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فرازهایی از سیاست‌های کلی اقتصاد مقاومتی(ابلاغ شده توسط مقام معظم رهبری)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3518" y="1806178"/>
            <a:ext cx="8669481" cy="4899422"/>
          </a:xfrm>
        </p:spPr>
        <p:txBody>
          <a:bodyPr>
            <a:noAutofit/>
          </a:bodyPr>
          <a:lstStyle/>
          <a:p>
            <a:pPr lvl="1" algn="r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a-IR" sz="2400" dirty="0">
                <a:cs typeface="B Mitra" panose="00000400000000000000" pitchFamily="2" charset="-78"/>
              </a:rPr>
              <a:t>افزایش تولید داخلی نهاده‌ها و کالاهای اساسی(به ویژه در اقلام وارداتی)، و اولویت دادن به تولید محصولات و خدمات راهبردی و </a:t>
            </a: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ایجاد تنوع در مبادی تامین کالاهای وارداتی </a:t>
            </a:r>
            <a:r>
              <a:rPr lang="fa-IR" sz="2400" dirty="0">
                <a:cs typeface="B Mitra" panose="00000400000000000000" pitchFamily="2" charset="-78"/>
              </a:rPr>
              <a:t>با هدف کاهش وابستگی به کشورهای محدود و خاص.</a:t>
            </a:r>
          </a:p>
          <a:p>
            <a:pPr lvl="1" algn="r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a-IR" sz="24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تامین امنیت غذا و درمان </a:t>
            </a:r>
            <a:r>
              <a:rPr lang="fa-IR" sz="2400" dirty="0">
                <a:cs typeface="B Mitra" panose="00000400000000000000" pitchFamily="2" charset="-78"/>
              </a:rPr>
              <a:t>و ایجاد ذخایر راهبردی با تاکید بر افزایش کمی و کیفی تولید (مواد اولیه و کالا).</a:t>
            </a:r>
          </a:p>
          <a:p>
            <a:pPr lvl="1" algn="r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a-IR" sz="2400" dirty="0">
                <a:cs typeface="B Mitra" panose="00000400000000000000" pitchFamily="2" charset="-78"/>
              </a:rPr>
              <a:t>حمایت همه جانبه‌ هدفمند از صادرات کالاها و خدمات به تناسب ارزش افزوده و با خالص ارزآوری مثبت از طریق:</a:t>
            </a:r>
          </a:p>
          <a:p>
            <a:pPr lvl="2" algn="r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fa-IR" sz="22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تسهیل مقررات و گسترش مشوق‌های لازم</a:t>
            </a:r>
            <a:r>
              <a:rPr lang="fa-IR" sz="2200" dirty="0">
                <a:cs typeface="B Mitra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83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2-9-اهداف کمی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1C79891-2E5F-4656-A257-DD609BCB9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013063"/>
              </p:ext>
            </p:extLst>
          </p:nvPr>
        </p:nvGraphicFramePr>
        <p:xfrm>
          <a:off x="403167" y="990600"/>
          <a:ext cx="8588432" cy="464699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379899">
                  <a:extLst>
                    <a:ext uri="{9D8B030D-6E8A-4147-A177-3AD203B41FA5}">
                      <a16:colId xmlns:a16="http://schemas.microsoft.com/office/drawing/2014/main" val="530501152"/>
                    </a:ext>
                  </a:extLst>
                </a:gridCol>
                <a:gridCol w="571122">
                  <a:extLst>
                    <a:ext uri="{9D8B030D-6E8A-4147-A177-3AD203B41FA5}">
                      <a16:colId xmlns:a16="http://schemas.microsoft.com/office/drawing/2014/main" val="2670330338"/>
                    </a:ext>
                  </a:extLst>
                </a:gridCol>
                <a:gridCol w="2601928">
                  <a:extLst>
                    <a:ext uri="{9D8B030D-6E8A-4147-A177-3AD203B41FA5}">
                      <a16:colId xmlns:a16="http://schemas.microsoft.com/office/drawing/2014/main" val="2252061609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841845209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1292146909"/>
                    </a:ext>
                  </a:extLst>
                </a:gridCol>
                <a:gridCol w="807644">
                  <a:extLst>
                    <a:ext uri="{9D8B030D-6E8A-4147-A177-3AD203B41FA5}">
                      <a16:colId xmlns:a16="http://schemas.microsoft.com/office/drawing/2014/main" val="4087299969"/>
                    </a:ext>
                  </a:extLst>
                </a:gridCol>
                <a:gridCol w="1494289">
                  <a:extLst>
                    <a:ext uri="{9D8B030D-6E8A-4147-A177-3AD203B41FA5}">
                      <a16:colId xmlns:a16="http://schemas.microsoft.com/office/drawing/2014/main" val="3701499959"/>
                    </a:ext>
                  </a:extLst>
                </a:gridCol>
              </a:tblGrid>
              <a:tr h="56576"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سر فصل‌های کل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ردیف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هدف کمی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متغیر/ شاخص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8522"/>
                  </a:ext>
                </a:extLst>
              </a:tr>
              <a:tr h="56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متغیر/ شاخص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row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واحد سنجش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سال پایه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پیش بینی/ برنامه ریزی در سال 1405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494886226"/>
                  </a:ext>
                </a:extLst>
              </a:tr>
              <a:tr h="10456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سال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میزان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94604"/>
                  </a:ext>
                </a:extLst>
              </a:tr>
              <a:tr h="151558">
                <a:tc rowSpan="7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اقتصادی و تولیدی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بار تکفل اقتصادی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نفر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2/2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3/2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3580261465"/>
                  </a:ext>
                </a:extLst>
              </a:tr>
              <a:tr h="3536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سطح کل زیر کشت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هکتار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12772/7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12772/7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1178252545"/>
                  </a:ext>
                </a:extLst>
              </a:tr>
              <a:tr h="202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سطح زیر کشت دیم (زراعت)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هکتار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8337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8337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1675281273"/>
                  </a:ext>
                </a:extLst>
              </a:tr>
              <a:tr h="303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سطح زیر کشت آبی (زراعت)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هکتار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4435/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4435/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2633175371"/>
                  </a:ext>
                </a:extLst>
              </a:tr>
              <a:tr h="303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سطح باغات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هکتار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8199/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8199/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2082716232"/>
                  </a:ext>
                </a:extLst>
              </a:tr>
              <a:tr h="25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دام سبک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تعداد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35779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36000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3016413713"/>
                  </a:ext>
                </a:extLst>
              </a:tr>
              <a:tr h="25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دام سنگین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تعداد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6538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10000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1835133318"/>
                  </a:ext>
                </a:extLst>
              </a:tr>
              <a:tr h="202077">
                <a:tc row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زیرساختی و زیربنایی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مساکن با اسکلت فلزی و بتن آرمه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درصد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31/6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361867166"/>
                  </a:ext>
                </a:extLst>
              </a:tr>
              <a:tr h="10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روستاهای بهره‌مند از آب سالم لوله کشی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تعداد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4073999842"/>
                  </a:ext>
                </a:extLst>
              </a:tr>
              <a:tr h="10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روستاهای برخوردار از برق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تعداد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2346216599"/>
                  </a:ext>
                </a:extLst>
              </a:tr>
              <a:tr h="10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روستاهای برخوردار از گاز طبیعی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تعداد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60660533"/>
                  </a:ext>
                </a:extLst>
              </a:tr>
              <a:tr h="101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روستاهای دارای طرح هادی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تعداد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1397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18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solidFill>
                            <a:schemeClr val="tx1"/>
                          </a:solidFill>
                          <a:effectLst/>
                          <a:cs typeface="B Titr" panose="00000700000000000000" pitchFamily="2" charset="-78"/>
                        </a:rPr>
                        <a:t>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Titr" panose="00000700000000000000" pitchFamily="2" charset="-78"/>
                      </a:endParaRPr>
                    </a:p>
                  </a:txBody>
                  <a:tcPr marL="15127" marR="15127" marT="0" marB="0" anchor="ctr"/>
                </a:tc>
                <a:extLst>
                  <a:ext uri="{0D108BD9-81ED-4DB2-BD59-A6C34878D82A}">
                    <a16:rowId xmlns:a16="http://schemas.microsoft.com/office/drawing/2014/main" val="917826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51194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33" y="3048000"/>
            <a:ext cx="8229600" cy="685800"/>
          </a:xfrm>
        </p:spPr>
        <p:txBody>
          <a:bodyPr>
            <a:norm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10-راهبردها و سیاست های اجرایی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15193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اقتصادی</a:t>
            </a:r>
            <a:endParaRPr lang="en-US" sz="32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29094"/>
              </p:ext>
            </p:extLst>
          </p:nvPr>
        </p:nvGraphicFramePr>
        <p:xfrm>
          <a:off x="190500" y="1335405"/>
          <a:ext cx="8763000" cy="549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464">
                  <a:extLst>
                    <a:ext uri="{9D8B030D-6E8A-4147-A177-3AD203B41FA5}">
                      <a16:colId xmlns:a16="http://schemas.microsoft.com/office/drawing/2014/main" val="271506589"/>
                    </a:ext>
                  </a:extLst>
                </a:gridCol>
                <a:gridCol w="4068536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4666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سیاستهای اجرایی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راهبردها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714971">
                <a:tc>
                  <a:txBody>
                    <a:bodyPr/>
                    <a:lstStyle/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افزایش عملکرد در واحد سطح و اصلاح شیوه های تولید</a:t>
                      </a: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توسعه و ایجاد صنایع تبدیلی و جانبی مرتبط با تولیدات روستا؛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ارتقاء راندمان مکانیزاسیون و آموزش کشاورزان به منظور آشنایی با تکنولوژی‌های روز؛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ایجاد واحدهای آموزشی برای احیای صنایع دستی؛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تشکیل اتحادیه تعاونی تولید، شرکت‌های تعاونی تولید، شرکت تعاونی فرشبافان و اصناف.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ارتقاء عملکرد محصولات کشاورزی بر پایه منابع موجود؛</a:t>
                      </a:r>
                      <a:endParaRPr lang="en-US" sz="2400" dirty="0">
                        <a:cs typeface="B Mitra" panose="00000400000000000000" pitchFamily="2" charset="-78"/>
                      </a:endParaRP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ایجاد صنایع تبدیلی و تکمیلی در جهت ایجاد ارزش افزوده در تولیدات کشاورزی؛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بهبود سطح فنآوری و تکنولوژی در تولیدات بخش کشاورزی؛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احیای صنایع دستی منسوخ شده؛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تکمیل زنجیرة ارزش تولید؛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توسعة تشکل‌ها و اصناف.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25546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14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اجتماعی و فرهنگی</a:t>
            </a:r>
            <a:endParaRPr lang="en-US" sz="32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989289"/>
              </p:ext>
            </p:extLst>
          </p:nvPr>
        </p:nvGraphicFramePr>
        <p:xfrm>
          <a:off x="381000" y="1657866"/>
          <a:ext cx="8534400" cy="471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718104453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465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سیاستهای اجرایی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راهبردها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201150">
                <a:tc>
                  <a:txBody>
                    <a:bodyPr/>
                    <a:lstStyle/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ایجاد زمینة سرمایه‌گذاری‌های اقتصادی  افزایش ظرفیت‌های شغلی برای نگهداشت جمعیت در روستاها و تحقق مهاجرت معکوس؛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توسعة اماکن آموزشی و نیروهای مورد نیاز برای ادامة تحصیل دانش آموزان به ویژه زنان؛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توانمندسازی زنان روستایی برای مشارکت در مدیریت روستا.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ایجاد صنایع تبدیلی و تکمیلی در جهت ایجاد ارزش افزوده در تولیدات کشاورزی؛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بهبود سطح فنآوری و تکنولوژی در تولیدات بخش کشاورزی؛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احیای صنایع دستی منسوخ شده؛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تکمیل زنجیرة ارزش تولید؛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توسعة تشکل‌ها و اصناف.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534080"/>
      </p:ext>
    </p:extLst>
  </p:cSld>
  <p:clrMapOvr>
    <a:masterClrMapping/>
  </p:clrMapOvr>
  <p:transition spd="slow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14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زیست محیطی </a:t>
            </a:r>
            <a:endParaRPr lang="en-US" sz="32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389916"/>
              </p:ext>
            </p:extLst>
          </p:nvPr>
        </p:nvGraphicFramePr>
        <p:xfrm>
          <a:off x="457200" y="1447800"/>
          <a:ext cx="8534400" cy="4895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718104453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4339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سیاستهای اجرایی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راهبردها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385149">
                <a:tc>
                  <a:txBody>
                    <a:bodyPr/>
                    <a:lstStyle/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توسعة سیستم‌های نوین آبیاری؛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برگزاری کلاس‌های آموزشی و ترویجی در جهت مدیریت بهینة مصرف آب کشاورزی؛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استفاده از انرژی های نوین.</a:t>
                      </a:r>
                      <a:endParaRPr lang="en-US" sz="2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بهره‌گیری از ویژگی‌های اقلیمی جهت توسعة فعالیت گردشگری؛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بهره‌گیری از ویژگی‌های اقلیمی در جهت توسعة فعالیت‌ها؛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600" dirty="0">
                          <a:cs typeface="B Mitra" panose="00000400000000000000" pitchFamily="2" charset="-78"/>
                        </a:rPr>
                        <a:t>مدیریت و بهره‌وری منابع آب.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093804"/>
      </p:ext>
    </p:extLst>
  </p:cSld>
  <p:clrMapOvr>
    <a:masterClrMapping/>
  </p:clrMapOvr>
  <p:transition spd="slow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14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کالبدی-  فضایی </a:t>
            </a:r>
            <a:endParaRPr lang="en-US" sz="32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610623"/>
              </p:ext>
            </p:extLst>
          </p:nvPr>
        </p:nvGraphicFramePr>
        <p:xfrm>
          <a:off x="381000" y="1657866"/>
          <a:ext cx="8534400" cy="4945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718104453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465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سیاستهای اجرایی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راهبردها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201150">
                <a:tc>
                  <a:txBody>
                    <a:bodyPr/>
                    <a:lstStyle/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اصلاح شبکه برق، بهبود شبکه آب شرب، توسعة زیرساخت‌های مخابراتی؛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شناسایی مساکن فرسوده و غیر استاندارد و اعطای تسهیلات لازم برای نوسازی آنها برای مقابله با زمین لرزه‌های احتمالی؛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اصلاح، تعمیر و توسعة راه‌های بین روستایی؛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توسعة و ایجاد زیرساخت‌های مورد نیاز در سکونتگاه‌های مرکزی.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بهبود کیفیت خدمات و امکانات زیر ساختی؛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بازسازی و بهسازی منازل مسکونی؛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بهبود راه‌های دسترسی؛</a:t>
                      </a:r>
                    </a:p>
                    <a:p>
                      <a:pPr marL="285750" indent="-285750" algn="justLow" rtl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dirty="0">
                          <a:cs typeface="B Mitra" panose="00000400000000000000" pitchFamily="2" charset="-78"/>
                        </a:rPr>
                        <a:t>تقویت نقش کارکردی سکونتگاه‌های روستایی و ایفای نقش آنها در حوزه عملکردی.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563643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14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cs typeface="B Koodak" panose="00000700000000000000" pitchFamily="2" charset="-78"/>
              </a:rPr>
              <a:t>گردشگری</a:t>
            </a:r>
            <a:endParaRPr lang="en-US" sz="3200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79207"/>
              </p:ext>
            </p:extLst>
          </p:nvPr>
        </p:nvGraphicFramePr>
        <p:xfrm>
          <a:off x="418061" y="1287780"/>
          <a:ext cx="8534400" cy="549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71810445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000946364"/>
                    </a:ext>
                  </a:extLst>
                </a:gridCol>
              </a:tblGrid>
              <a:tr h="465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سیاستهای اجرایی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2000" dirty="0">
                          <a:cs typeface="B Mitra" panose="00000400000000000000" pitchFamily="2" charset="-78"/>
                        </a:rPr>
                        <a:t>راهبردها</a:t>
                      </a:r>
                      <a:endParaRPr lang="en-US" sz="2000" dirty="0"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825466"/>
                  </a:ext>
                </a:extLst>
              </a:tr>
              <a:tr h="4201150">
                <a:tc>
                  <a:txBody>
                    <a:bodyPr/>
                    <a:lstStyle/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ایجاد و توسعة مراکز خدماتی – مسافرتی برای جذب توریسم؛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استفاده از چشم اندازهای کشاورزی در جهت جذب گردشگر و توسعة صنعت گردشگری؛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ایجاد فروشگاه‌های عرضة محصولات صنایع دستی؛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ایجاد و توسعة زیرساخت‌های گردشگری؛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جذب سرمایه‌های خُرد جامعة محلی برای توسعة گردشگری.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توسعة گردشگری منظومه؛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توسعة بومگردی و اگروتوریسم در روستاهای منظومه؛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عرضه محصولات صنایع دستی؛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ایجاد و بهبود خدمات و زیرساخت‌های گردشگری؛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  <a:p>
                      <a:pPr marL="285750" lvl="0" indent="-285750" algn="justLow" defTabSz="914400" rtl="1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Mitra" panose="00000400000000000000" pitchFamily="2" charset="-78"/>
                        </a:rPr>
                        <a:t>جذب سرمایه گذاران در توسعة گردشگری.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74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344262"/>
      </p:ext>
    </p:extLst>
  </p:cSld>
  <p:clrMapOvr>
    <a:masterClrMapping/>
  </p:clrMapOvr>
  <p:transition spd="slow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11-محورهای پیشران توسعه بخش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538194"/>
              </p:ext>
            </p:extLst>
          </p:nvPr>
        </p:nvGraphicFramePr>
        <p:xfrm>
          <a:off x="228600" y="15240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009897"/>
      </p:ext>
    </p:extLst>
  </p:cSld>
  <p:clrMapOvr>
    <a:masterClrMapping/>
  </p:clrMapOvr>
  <p:transition spd="slow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F53E1E-A412-4854-92DB-B157CF313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820172-E4A9-48A6-A517-15E87AC9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685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000" dirty="0">
                <a:cs typeface="B Koodak" panose="00000700000000000000" pitchFamily="2" charset="-78"/>
              </a:rPr>
              <a:t>12-طرح های پیشنهادی</a:t>
            </a:r>
            <a:endParaRPr lang="en-US" sz="40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333728"/>
      </p:ext>
    </p:extLst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روند ارایه برنامه های اقدام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121187"/>
              </p:ext>
            </p:extLst>
          </p:nvPr>
        </p:nvGraphicFramePr>
        <p:xfrm>
          <a:off x="457200" y="1828800"/>
          <a:ext cx="84582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48917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533601" y="1627412"/>
            <a:ext cx="8042563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11235" y="1779079"/>
            <a:ext cx="8042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rt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ar-SA" altLang="fa-IR" sz="2400" b="1" dirty="0">
                <a:solidFill>
                  <a:prstClr val="black"/>
                </a:solidFill>
                <a:cs typeface="B Lotus" panose="00000400000000000000" pitchFamily="2" charset="-78"/>
              </a:rPr>
              <a:t> </a:t>
            </a:r>
            <a:endParaRPr lang="en-US" altLang="fa-IR" sz="2400" b="1" dirty="0">
              <a:solidFill>
                <a:prstClr val="black"/>
              </a:solidFill>
              <a:cs typeface="B Lotus" panose="00000400000000000000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948928"/>
            <a:ext cx="8037716" cy="673895"/>
          </a:xfrm>
        </p:spPr>
        <p:txBody>
          <a:bodyPr/>
          <a:lstStyle/>
          <a:p>
            <a:pPr algn="r"/>
            <a:r>
              <a:rPr lang="fa-IR" altLang="fa-IR" dirty="0">
                <a:solidFill>
                  <a:prstClr val="black"/>
                </a:solidFill>
                <a:cs typeface="B Titr" panose="00000700000000000000" pitchFamily="2" charset="-78"/>
              </a:rPr>
              <a:t>چارچوب قانونی طرح توسعه پایدار منظومه های روستایی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3518" y="1806178"/>
            <a:ext cx="8669481" cy="4899422"/>
          </a:xfrm>
        </p:spPr>
        <p:txBody>
          <a:bodyPr>
            <a:noAutofit/>
          </a:bodyPr>
          <a:lstStyle/>
          <a:p>
            <a:pPr lvl="1" algn="justLow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ar-SA" alt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در برنامه پنجم، در ذيل سرفصل توسعه روستايي ماده 194، قيد شده است:</a:t>
            </a:r>
          </a:p>
          <a:p>
            <a:pPr lvl="1" algn="justLow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ar-SA" alt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دولت مكلف است به منظور بهبود وضعيت روستاها در زمينه سياستگذاري، برنامه ريزي، راهبردي، نظارت و هماهنگي بين دستگاههاي اجرايي، ارتقاء سطح درآمد و كيفيت زندگي روستاييان و كشاورزان و كاهش نابرابرهاي موجود بين جامعه روستايي، عشايري و جامعه شهري، حمايت لازم را از اقدامات زير به عمل آورد. </a:t>
            </a:r>
          </a:p>
          <a:p>
            <a:pPr lvl="1" algn="justLow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ar-SA" alt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الف): ارتقاء شاخصهاي توسعه روستايي و ارائه خدمات نوين و تهيه برنامه اولويت بندي خدمات روستايي با توجه به شرايط منطقه اي و محلي. </a:t>
            </a:r>
          </a:p>
          <a:p>
            <a:pPr lvl="1" algn="justLow" rtl="1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ar-SA" altLang="fa-IR" sz="2400" b="1" dirty="0">
                <a:solidFill>
                  <a:prstClr val="black"/>
                </a:solidFill>
                <a:cs typeface="B Mitra" panose="00000400000000000000" pitchFamily="2" charset="-78"/>
              </a:rPr>
              <a:t>ح ): ساماندهي روستاها در قالب مجموعه هاي روستايي به منظور خدمات رساني بهتر و موثرتر</a:t>
            </a:r>
            <a:endParaRPr lang="fa-IR" sz="24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93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pPr algn="r" rtl="1"/>
            <a:r>
              <a:rPr lang="fa-IR" dirty="0">
                <a:cs typeface="B Lotus" panose="00000400000000000000" pitchFamily="2" charset="-78"/>
              </a:rPr>
              <a:t>اسناد بالادست مورد استفاده برای تدوین برنامه های اقدام</a:t>
            </a:r>
            <a:endParaRPr lang="en-US" dirty="0">
              <a:cs typeface="B Lotus" panose="00000400000000000000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627546"/>
              </p:ext>
            </p:extLst>
          </p:nvPr>
        </p:nvGraphicFramePr>
        <p:xfrm>
          <a:off x="381000" y="16764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756671"/>
      </p:ext>
    </p:extLst>
  </p:cSld>
  <p:clrMapOvr>
    <a:masterClrMapping/>
  </p:clrMapOvr>
  <p:transition spd="slow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3CB9E50-25F9-4D3F-AE61-15955948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218" y="2362200"/>
            <a:ext cx="9187218" cy="45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5" descr="irrigation-moveable-sprinkler">
            <a:extLst>
              <a:ext uri="{FF2B5EF4-FFF2-40B4-BE49-F238E27FC236}">
                <a16:creationId xmlns:a16="http://schemas.microsoft.com/office/drawing/2014/main" id="{A7398D67-3149-4B7C-938A-18F954373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687" y="5754280"/>
            <a:ext cx="950821" cy="608370"/>
          </a:xfrm>
          <a:prstGeom prst="hexagon">
            <a:avLst>
              <a:gd name="adj" fmla="val 27280"/>
              <a:gd name="vf" fmla="val 11547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27" descr="nice%20rows[1]">
            <a:extLst>
              <a:ext uri="{FF2B5EF4-FFF2-40B4-BE49-F238E27FC236}">
                <a16:creationId xmlns:a16="http://schemas.microsoft.com/office/drawing/2014/main" id="{FBD6994C-8286-4CDA-B3F4-1A9F3FDBE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760" y="6271282"/>
            <a:ext cx="905974" cy="562137"/>
          </a:xfrm>
          <a:prstGeom prst="hexagon">
            <a:avLst>
              <a:gd name="adj" fmla="val 27280"/>
              <a:gd name="vf" fmla="val 11547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32" descr="June2004">
            <a:extLst>
              <a:ext uri="{FF2B5EF4-FFF2-40B4-BE49-F238E27FC236}">
                <a16:creationId xmlns:a16="http://schemas.microsoft.com/office/drawing/2014/main" id="{753ED6CC-C0BE-4BA0-A662-899F50507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502" y="5774118"/>
            <a:ext cx="904997" cy="550267"/>
          </a:xfrm>
          <a:prstGeom prst="hexagon">
            <a:avLst>
              <a:gd name="adj" fmla="val 27280"/>
              <a:gd name="vf" fmla="val 115470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37" descr="11">
            <a:extLst>
              <a:ext uri="{FF2B5EF4-FFF2-40B4-BE49-F238E27FC236}">
                <a16:creationId xmlns:a16="http://schemas.microsoft.com/office/drawing/2014/main" id="{5468CCC7-8533-43CA-903D-76FF179E0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71" y="5697497"/>
            <a:ext cx="920334" cy="548257"/>
          </a:xfrm>
          <a:prstGeom prst="hexagon">
            <a:avLst>
              <a:gd name="adj" fmla="val 27280"/>
              <a:gd name="vf" fmla="val 11547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A1DCFC-301F-4C23-A361-A5A10673AE1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760" y="5059075"/>
            <a:ext cx="1028194" cy="688667"/>
          </a:xfrm>
          <a:prstGeom prst="flowChartPreparation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3390DF-B971-49AB-B500-A08E29C579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623526"/>
            <a:ext cx="962570" cy="655916"/>
          </a:xfrm>
          <a:prstGeom prst="flowChartPreparation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C6231F-0269-472A-8FB1-9584C699621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87" y="4468187"/>
            <a:ext cx="1016267" cy="664545"/>
          </a:xfrm>
          <a:prstGeom prst="flowChartPreparation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145C3D-D6C0-4E00-8BF9-01823615261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49" y="5120442"/>
            <a:ext cx="1004957" cy="627299"/>
          </a:xfrm>
          <a:prstGeom prst="flowChartPreparation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0D60D04-6056-4B04-BFDB-8BB2C18ECF41}"/>
              </a:ext>
            </a:extLst>
          </p:cNvPr>
          <p:cNvSpPr txBox="1">
            <a:spLocks/>
          </p:cNvSpPr>
          <p:nvPr/>
        </p:nvSpPr>
        <p:spPr>
          <a:xfrm>
            <a:off x="435591" y="752014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5400" dirty="0">
                <a:cs typeface="B Homa" panose="00000400000000000000" pitchFamily="2" charset="-78"/>
              </a:rPr>
              <a:t>1-12-طرح های سرمایه گذاری</a:t>
            </a:r>
            <a:endParaRPr lang="en-US" sz="54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10828"/>
      </p:ext>
    </p:extLst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05305"/>
              </p:ext>
            </p:extLst>
          </p:nvPr>
        </p:nvGraphicFramePr>
        <p:xfrm>
          <a:off x="202378" y="1295400"/>
          <a:ext cx="8713022" cy="502996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538418">
                  <a:extLst>
                    <a:ext uri="{9D8B030D-6E8A-4147-A177-3AD203B41FA5}">
                      <a16:colId xmlns:a16="http://schemas.microsoft.com/office/drawing/2014/main" val="1673718798"/>
                    </a:ext>
                  </a:extLst>
                </a:gridCol>
                <a:gridCol w="1586868">
                  <a:extLst>
                    <a:ext uri="{9D8B030D-6E8A-4147-A177-3AD203B41FA5}">
                      <a16:colId xmlns:a16="http://schemas.microsoft.com/office/drawing/2014/main" val="3830491514"/>
                    </a:ext>
                  </a:extLst>
                </a:gridCol>
                <a:gridCol w="459418">
                  <a:extLst>
                    <a:ext uri="{9D8B030D-6E8A-4147-A177-3AD203B41FA5}">
                      <a16:colId xmlns:a16="http://schemas.microsoft.com/office/drawing/2014/main" val="622732628"/>
                    </a:ext>
                  </a:extLst>
                </a:gridCol>
                <a:gridCol w="418038">
                  <a:extLst>
                    <a:ext uri="{9D8B030D-6E8A-4147-A177-3AD203B41FA5}">
                      <a16:colId xmlns:a16="http://schemas.microsoft.com/office/drawing/2014/main" val="1092663067"/>
                    </a:ext>
                  </a:extLst>
                </a:gridCol>
                <a:gridCol w="319578">
                  <a:extLst>
                    <a:ext uri="{9D8B030D-6E8A-4147-A177-3AD203B41FA5}">
                      <a16:colId xmlns:a16="http://schemas.microsoft.com/office/drawing/2014/main" val="2358829926"/>
                    </a:ext>
                  </a:extLst>
                </a:gridCol>
                <a:gridCol w="486294">
                  <a:extLst>
                    <a:ext uri="{9D8B030D-6E8A-4147-A177-3AD203B41FA5}">
                      <a16:colId xmlns:a16="http://schemas.microsoft.com/office/drawing/2014/main" val="2695391517"/>
                    </a:ext>
                  </a:extLst>
                </a:gridCol>
                <a:gridCol w="202554">
                  <a:extLst>
                    <a:ext uri="{9D8B030D-6E8A-4147-A177-3AD203B41FA5}">
                      <a16:colId xmlns:a16="http://schemas.microsoft.com/office/drawing/2014/main" val="3972244894"/>
                    </a:ext>
                  </a:extLst>
                </a:gridCol>
                <a:gridCol w="1453669">
                  <a:extLst>
                    <a:ext uri="{9D8B030D-6E8A-4147-A177-3AD203B41FA5}">
                      <a16:colId xmlns:a16="http://schemas.microsoft.com/office/drawing/2014/main" val="1410155520"/>
                    </a:ext>
                  </a:extLst>
                </a:gridCol>
                <a:gridCol w="931597">
                  <a:extLst>
                    <a:ext uri="{9D8B030D-6E8A-4147-A177-3AD203B41FA5}">
                      <a16:colId xmlns:a16="http://schemas.microsoft.com/office/drawing/2014/main" val="873889902"/>
                    </a:ext>
                  </a:extLst>
                </a:gridCol>
                <a:gridCol w="1035358">
                  <a:extLst>
                    <a:ext uri="{9D8B030D-6E8A-4147-A177-3AD203B41FA5}">
                      <a16:colId xmlns:a16="http://schemas.microsoft.com/office/drawing/2014/main" val="1208322182"/>
                    </a:ext>
                  </a:extLst>
                </a:gridCol>
                <a:gridCol w="1281230">
                  <a:extLst>
                    <a:ext uri="{9D8B030D-6E8A-4147-A177-3AD203B41FA5}">
                      <a16:colId xmlns:a16="http://schemas.microsoft.com/office/drawing/2014/main" val="552713668"/>
                    </a:ext>
                  </a:extLst>
                </a:gridCol>
              </a:tblGrid>
              <a:tr h="7711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0429710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واحدها خانگی و کارگاهی بسته بندی حبوبات ( محصولات کشاورزی ) با محوریت زنان روستایی ( 12 واحد )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6000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خیرآباد، قره بلاغ  کردناب، سرخه دیزج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دوم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جهادکشاورزی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676956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آموزش شيوه هاي نوين و بهداشتي بسته بندي و عرضه محصول به جامعه روستايي با محوريت زنان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100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با مرکزیت خیرآباد و گوزلدره سفلی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الویت اول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جهاد کشاورزی- سازمان آموزش فنی و حرفه ایی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2598311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مرکز جمع آوری و بازاریابی محصولات (حبوبات 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2250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6 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خیرآباد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الویت اول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 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874408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کارگاه بوجاری و بسته بندی حبوبات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150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خیرآباد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دوم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جهادکشاورزی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371581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شرکت خدمات پشتیبانی واحدبازاریابی و فروش محصول (1واحد)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1000</a:t>
                      </a:r>
                    </a:p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گوزلدره سفلی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الویت اول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 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5628198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تولید کارتن برای بسته بندی از ضایعات 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140000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32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شهرک صنعتی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الویت اول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 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5083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731109"/>
      </p:ext>
    </p:extLst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58959"/>
              </p:ext>
            </p:extLst>
          </p:nvPr>
        </p:nvGraphicFramePr>
        <p:xfrm>
          <a:off x="228600" y="1371600"/>
          <a:ext cx="8713022" cy="4802124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73922">
                  <a:extLst>
                    <a:ext uri="{9D8B030D-6E8A-4147-A177-3AD203B41FA5}">
                      <a16:colId xmlns:a16="http://schemas.microsoft.com/office/drawing/2014/main" val="1673718798"/>
                    </a:ext>
                  </a:extLst>
                </a:gridCol>
                <a:gridCol w="164496">
                  <a:extLst>
                    <a:ext uri="{9D8B030D-6E8A-4147-A177-3AD203B41FA5}">
                      <a16:colId xmlns:a16="http://schemas.microsoft.com/office/drawing/2014/main" val="1010315174"/>
                    </a:ext>
                  </a:extLst>
                </a:gridCol>
                <a:gridCol w="1308299">
                  <a:extLst>
                    <a:ext uri="{9D8B030D-6E8A-4147-A177-3AD203B41FA5}">
                      <a16:colId xmlns:a16="http://schemas.microsoft.com/office/drawing/2014/main" val="3830491514"/>
                    </a:ext>
                  </a:extLst>
                </a:gridCol>
                <a:gridCol w="128159">
                  <a:extLst>
                    <a:ext uri="{9D8B030D-6E8A-4147-A177-3AD203B41FA5}">
                      <a16:colId xmlns:a16="http://schemas.microsoft.com/office/drawing/2014/main" val="1972294170"/>
                    </a:ext>
                  </a:extLst>
                </a:gridCol>
                <a:gridCol w="643286">
                  <a:extLst>
                    <a:ext uri="{9D8B030D-6E8A-4147-A177-3AD203B41FA5}">
                      <a16:colId xmlns:a16="http://schemas.microsoft.com/office/drawing/2014/main" val="2725512973"/>
                    </a:ext>
                  </a:extLst>
                </a:gridCol>
                <a:gridCol w="660917">
                  <a:extLst>
                    <a:ext uri="{9D8B030D-6E8A-4147-A177-3AD203B41FA5}">
                      <a16:colId xmlns:a16="http://schemas.microsoft.com/office/drawing/2014/main" val="4150981458"/>
                    </a:ext>
                  </a:extLst>
                </a:gridCol>
                <a:gridCol w="2185758">
                  <a:extLst>
                    <a:ext uri="{9D8B030D-6E8A-4147-A177-3AD203B41FA5}">
                      <a16:colId xmlns:a16="http://schemas.microsoft.com/office/drawing/2014/main" val="931053399"/>
                    </a:ext>
                  </a:extLst>
                </a:gridCol>
                <a:gridCol w="931597">
                  <a:extLst>
                    <a:ext uri="{9D8B030D-6E8A-4147-A177-3AD203B41FA5}">
                      <a16:colId xmlns:a16="http://schemas.microsoft.com/office/drawing/2014/main" val="873889902"/>
                    </a:ext>
                  </a:extLst>
                </a:gridCol>
                <a:gridCol w="1035358">
                  <a:extLst>
                    <a:ext uri="{9D8B030D-6E8A-4147-A177-3AD203B41FA5}">
                      <a16:colId xmlns:a16="http://schemas.microsoft.com/office/drawing/2014/main" val="1208322182"/>
                    </a:ext>
                  </a:extLst>
                </a:gridCol>
                <a:gridCol w="1281230">
                  <a:extLst>
                    <a:ext uri="{9D8B030D-6E8A-4147-A177-3AD203B41FA5}">
                      <a16:colId xmlns:a16="http://schemas.microsoft.com/office/drawing/2014/main" val="552713668"/>
                    </a:ext>
                  </a:extLst>
                </a:gridCol>
              </a:tblGrid>
              <a:tr h="771144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0429710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واحدهای پرورش زنبور عسل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5600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28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پرنگین، چمه، چمرود، برنقور، قشلاق، امیرآباد، ونونان، اقزوج، کنگه، بوجی، خرمدرق، کردرق، سبزدرق و کردناب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الویت اول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 کشاورزی و اداره کل دامپزشکی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676956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اصلاح نژاد دام سبک (افشاری) با محوریت استفاده از قوچ های چندقلوزا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3000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سرخه دیزج، یوسف آباد، ساریجالو، قره بلاغ، گوزلدره، کردناب، سبزدرق، خرمدرق، شکورآباد، سلمانکندی، کردرق، خیرآباد، چمرود، امیرآباد،آقزوج، برنقور، ونونان، کاکاآباد، بوجی، پرنگین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الویت اول 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جهادکشاورزی- اداره کل دامپزشکی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2598311"/>
                  </a:ext>
                </a:extLst>
              </a:tr>
              <a:tr h="5783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ایجاد واحدهای خانگی و مجتمع‌های کوچک گلخانه ای تولید و پرورش قارچ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10500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28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سلمان کندی، شکورآباد، سبزدرق، کاکاآباد، کردرق، کردناب، یوسف آباد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اولویت دوم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سازمان جهادکشاورزی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4874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99720"/>
      </p:ext>
    </p:extLst>
  </p:cSld>
  <p:clrMapOvr>
    <a:masterClrMapping/>
  </p:clrMapOvr>
  <p:transition spd="slow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77987"/>
              </p:ext>
            </p:extLst>
          </p:nvPr>
        </p:nvGraphicFramePr>
        <p:xfrm>
          <a:off x="228600" y="1447800"/>
          <a:ext cx="8686800" cy="4677967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554000">
                  <a:extLst>
                    <a:ext uri="{9D8B030D-6E8A-4147-A177-3AD203B41FA5}">
                      <a16:colId xmlns:a16="http://schemas.microsoft.com/office/drawing/2014/main" val="19953648"/>
                    </a:ext>
                  </a:extLst>
                </a:gridCol>
                <a:gridCol w="1906680">
                  <a:extLst>
                    <a:ext uri="{9D8B030D-6E8A-4147-A177-3AD203B41FA5}">
                      <a16:colId xmlns:a16="http://schemas.microsoft.com/office/drawing/2014/main" val="2427793072"/>
                    </a:ext>
                  </a:extLst>
                </a:gridCol>
                <a:gridCol w="683135">
                  <a:extLst>
                    <a:ext uri="{9D8B030D-6E8A-4147-A177-3AD203B41FA5}">
                      <a16:colId xmlns:a16="http://schemas.microsoft.com/office/drawing/2014/main" val="961210602"/>
                    </a:ext>
                  </a:extLst>
                </a:gridCol>
                <a:gridCol w="639778">
                  <a:extLst>
                    <a:ext uri="{9D8B030D-6E8A-4147-A177-3AD203B41FA5}">
                      <a16:colId xmlns:a16="http://schemas.microsoft.com/office/drawing/2014/main" val="3763154089"/>
                    </a:ext>
                  </a:extLst>
                </a:gridCol>
                <a:gridCol w="1633396">
                  <a:extLst>
                    <a:ext uri="{9D8B030D-6E8A-4147-A177-3AD203B41FA5}">
                      <a16:colId xmlns:a16="http://schemas.microsoft.com/office/drawing/2014/main" val="3957424598"/>
                    </a:ext>
                  </a:extLst>
                </a:gridCol>
                <a:gridCol w="1123409">
                  <a:extLst>
                    <a:ext uri="{9D8B030D-6E8A-4147-A177-3AD203B41FA5}">
                      <a16:colId xmlns:a16="http://schemas.microsoft.com/office/drawing/2014/main" val="290109156"/>
                    </a:ext>
                  </a:extLst>
                </a:gridCol>
                <a:gridCol w="936693">
                  <a:extLst>
                    <a:ext uri="{9D8B030D-6E8A-4147-A177-3AD203B41FA5}">
                      <a16:colId xmlns:a16="http://schemas.microsoft.com/office/drawing/2014/main" val="603562970"/>
                    </a:ext>
                  </a:extLst>
                </a:gridCol>
                <a:gridCol w="1209709">
                  <a:extLst>
                    <a:ext uri="{9D8B030D-6E8A-4147-A177-3AD203B41FA5}">
                      <a16:colId xmlns:a16="http://schemas.microsoft.com/office/drawing/2014/main" val="2531631178"/>
                    </a:ext>
                  </a:extLst>
                </a:gridCol>
              </a:tblGrid>
              <a:tr h="132140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6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5655034"/>
                  </a:ext>
                </a:extLst>
              </a:tr>
              <a:tr h="9910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احداث گلخانه( صیفی جات )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ایجاد مجتمع های کوچک گلخانه ای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15000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گوزلدره، قره بلاغ، یوسف آباد، سبزدرق، ساریجالو، سرخ دیزج، خیرآباد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کشاورزی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الویت اول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سازمان جهادکشاورزی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143829"/>
                  </a:ext>
                </a:extLst>
              </a:tr>
              <a:tr h="6607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مرکز جمع آوری و بازاریابی محصول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3000 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یوسف آباد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اولویت دوم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سازمان جهادکشاورزی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0825145"/>
                  </a:ext>
                </a:extLst>
              </a:tr>
              <a:tr h="6607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ایجاد کارگاه رشته بری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6000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کردناب، خرمدرق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صنعت (با اولویت صنایع تبدیلی و تکمیلی)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الویت دوم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سازمان صنعت معدن و تجارت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0048394"/>
                  </a:ext>
                </a:extLst>
              </a:tr>
              <a:tr h="66070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ایجاد کارگاه تولید مربای گل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5300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گوزلدره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صنعت (با اولویت صنایع تبدیلی و تکمیلی)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الویت دوم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سازمان صنعت معدن و تجارت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565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30174"/>
      </p:ext>
    </p:extLst>
  </p:cSld>
  <p:clrMapOvr>
    <a:masterClrMapping/>
  </p:clrMapOvr>
  <p:transition spd="slow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99837"/>
              </p:ext>
            </p:extLst>
          </p:nvPr>
        </p:nvGraphicFramePr>
        <p:xfrm>
          <a:off x="228600" y="1066800"/>
          <a:ext cx="8763000" cy="5577840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546445">
                  <a:extLst>
                    <a:ext uri="{9D8B030D-6E8A-4147-A177-3AD203B41FA5}">
                      <a16:colId xmlns:a16="http://schemas.microsoft.com/office/drawing/2014/main" val="1104990796"/>
                    </a:ext>
                  </a:extLst>
                </a:gridCol>
                <a:gridCol w="2112238">
                  <a:extLst>
                    <a:ext uri="{9D8B030D-6E8A-4147-A177-3AD203B41FA5}">
                      <a16:colId xmlns:a16="http://schemas.microsoft.com/office/drawing/2014/main" val="470427481"/>
                    </a:ext>
                  </a:extLst>
                </a:gridCol>
                <a:gridCol w="710981">
                  <a:extLst>
                    <a:ext uri="{9D8B030D-6E8A-4147-A177-3AD203B41FA5}">
                      <a16:colId xmlns:a16="http://schemas.microsoft.com/office/drawing/2014/main" val="4114692023"/>
                    </a:ext>
                  </a:extLst>
                </a:gridCol>
                <a:gridCol w="639653">
                  <a:extLst>
                    <a:ext uri="{9D8B030D-6E8A-4147-A177-3AD203B41FA5}">
                      <a16:colId xmlns:a16="http://schemas.microsoft.com/office/drawing/2014/main" val="657292283"/>
                    </a:ext>
                  </a:extLst>
                </a:gridCol>
                <a:gridCol w="1431167">
                  <a:extLst>
                    <a:ext uri="{9D8B030D-6E8A-4147-A177-3AD203B41FA5}">
                      <a16:colId xmlns:a16="http://schemas.microsoft.com/office/drawing/2014/main" val="899016659"/>
                    </a:ext>
                  </a:extLst>
                </a:gridCol>
                <a:gridCol w="1283908">
                  <a:extLst>
                    <a:ext uri="{9D8B030D-6E8A-4147-A177-3AD203B41FA5}">
                      <a16:colId xmlns:a16="http://schemas.microsoft.com/office/drawing/2014/main" val="2115568623"/>
                    </a:ext>
                  </a:extLst>
                </a:gridCol>
                <a:gridCol w="828328">
                  <a:extLst>
                    <a:ext uri="{9D8B030D-6E8A-4147-A177-3AD203B41FA5}">
                      <a16:colId xmlns:a16="http://schemas.microsoft.com/office/drawing/2014/main" val="545620467"/>
                    </a:ext>
                  </a:extLst>
                </a:gridCol>
                <a:gridCol w="1210280">
                  <a:extLst>
                    <a:ext uri="{9D8B030D-6E8A-4147-A177-3AD203B41FA5}">
                      <a16:colId xmlns:a16="http://schemas.microsoft.com/office/drawing/2014/main" val="1850663901"/>
                    </a:ext>
                  </a:extLst>
                </a:gridCol>
              </a:tblGrid>
              <a:tr h="735340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4609200"/>
                  </a:ext>
                </a:extLst>
              </a:tr>
              <a:tr h="551505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ایجاد کارگاه های خانگی بسته بندی گیاهان دارویی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900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گوزلدره سفلی، سبز درق، سرخه دیزج، کردرق، کاکاآباد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کشاورزی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الویت دوم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سازمان جهادکشاورزی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923498"/>
                  </a:ext>
                </a:extLst>
              </a:tr>
              <a:tr h="551505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ایجاد کارگاه تولید چیپس میوه (با تاکید بر میوه سیب)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8000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گوزلدره، خرمدرق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صنعت ( با الویت صنایع تبدیلی و تکمیلی)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الویت دوم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سازمان صنعت معدن و تجارت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1813933"/>
                  </a:ext>
                </a:extLst>
              </a:tr>
              <a:tr h="551505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ایجاد کارگاه تولید البسه (خیاطی)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5000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 خرمدرق، سلمان کندی، شکورآباد، کردرق، کردناب، کاکاآباد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صنعت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الویت دوم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سازمان صنعت معدن و تجارت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3152472"/>
                  </a:ext>
                </a:extLst>
              </a:tr>
              <a:tr h="551505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fontAlgn="base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مراکز اقامتی – رفاهی بومگردی و آماده سازي كاشانه‌هاي روستايي در محور گردشگری (7 واحد)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20000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24 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base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محور گردشگری جنوب غربی (شکورآباد، گوزلدره سفلی، کردرق، خرمدرق) محور گردشگری شمال و شمال شرق منظومه (برنقور، پرنگین، اقزوج)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گردشگری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میراث فرهنگی، گردشگری و صنایع دستی استان 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310844"/>
                  </a:ext>
                </a:extLst>
              </a:tr>
              <a:tr h="367670">
                <a:tc>
                  <a:txBody>
                    <a:bodyPr/>
                    <a:lstStyle/>
                    <a:p>
                      <a:pPr algn="ctr" rtl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fontAlgn="base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ايجاد رستوران‌هاي محلي و واحدهای ارائه غذای خانگی و فرآورده‌های بومی (3 واحد)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3000 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12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سرخه دیزج، یوسف آباد، گوزلدره سفلی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گردشگری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میراث فرهنگی، گردشگری و صنایع دستی استان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3861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739399"/>
      </p:ext>
    </p:extLst>
  </p:cSld>
  <p:clrMapOvr>
    <a:masterClrMapping/>
  </p:clrMapOvr>
  <p:transition spd="slow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70181"/>
              </p:ext>
            </p:extLst>
          </p:nvPr>
        </p:nvGraphicFramePr>
        <p:xfrm>
          <a:off x="294381" y="1371600"/>
          <a:ext cx="8555237" cy="5202251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451406">
                  <a:extLst>
                    <a:ext uri="{9D8B030D-6E8A-4147-A177-3AD203B41FA5}">
                      <a16:colId xmlns:a16="http://schemas.microsoft.com/office/drawing/2014/main" val="2876234327"/>
                    </a:ext>
                  </a:extLst>
                </a:gridCol>
                <a:gridCol w="1534784">
                  <a:extLst>
                    <a:ext uri="{9D8B030D-6E8A-4147-A177-3AD203B41FA5}">
                      <a16:colId xmlns:a16="http://schemas.microsoft.com/office/drawing/2014/main" val="2646926212"/>
                    </a:ext>
                  </a:extLst>
                </a:gridCol>
                <a:gridCol w="649168">
                  <a:extLst>
                    <a:ext uri="{9D8B030D-6E8A-4147-A177-3AD203B41FA5}">
                      <a16:colId xmlns:a16="http://schemas.microsoft.com/office/drawing/2014/main" val="3045582503"/>
                    </a:ext>
                  </a:extLst>
                </a:gridCol>
                <a:gridCol w="582529">
                  <a:extLst>
                    <a:ext uri="{9D8B030D-6E8A-4147-A177-3AD203B41FA5}">
                      <a16:colId xmlns:a16="http://schemas.microsoft.com/office/drawing/2014/main" val="2745973537"/>
                    </a:ext>
                  </a:extLst>
                </a:gridCol>
                <a:gridCol w="1761693">
                  <a:extLst>
                    <a:ext uri="{9D8B030D-6E8A-4147-A177-3AD203B41FA5}">
                      <a16:colId xmlns:a16="http://schemas.microsoft.com/office/drawing/2014/main" val="1623414296"/>
                    </a:ext>
                  </a:extLst>
                </a:gridCol>
                <a:gridCol w="1310024">
                  <a:extLst>
                    <a:ext uri="{9D8B030D-6E8A-4147-A177-3AD203B41FA5}">
                      <a16:colId xmlns:a16="http://schemas.microsoft.com/office/drawing/2014/main" val="1956181964"/>
                    </a:ext>
                  </a:extLst>
                </a:gridCol>
                <a:gridCol w="780288">
                  <a:extLst>
                    <a:ext uri="{9D8B030D-6E8A-4147-A177-3AD203B41FA5}">
                      <a16:colId xmlns:a16="http://schemas.microsoft.com/office/drawing/2014/main" val="1917345191"/>
                    </a:ext>
                  </a:extLst>
                </a:gridCol>
                <a:gridCol w="1485345">
                  <a:extLst>
                    <a:ext uri="{9D8B030D-6E8A-4147-A177-3AD203B41FA5}">
                      <a16:colId xmlns:a16="http://schemas.microsoft.com/office/drawing/2014/main" val="2307924782"/>
                    </a:ext>
                  </a:extLst>
                </a:gridCol>
              </a:tblGrid>
              <a:tr h="10310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extLst>
                  <a:ext uri="{0D108BD9-81ED-4DB2-BD59-A6C34878D82A}">
                    <a16:rowId xmlns:a16="http://schemas.microsoft.com/office/drawing/2014/main" val="578029596"/>
                  </a:ext>
                </a:extLst>
              </a:tr>
              <a:tr h="7232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ايجاد واحدهاي خدمات توريستي مدرن براي بازاريابي، فروش تور و تور‌گرداني و تبلیغات (در مقياس ملي و محلي)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5000 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10 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گوزلدره سفلی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گردشگری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میراث فرهنگی، گردشگری و صنایع دستی استان 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9054620"/>
                  </a:ext>
                </a:extLst>
              </a:tr>
              <a:tr h="6791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احداث فروشگاه‌هاي عرضة محصولات محلی، فرهنگي، صنايع دستي (2واحد)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2000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4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یوسف آباد، خیرآباد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گردشگری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میراث فرهنگی، گردشگری و صنایع دستی استان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4081741"/>
                  </a:ext>
                </a:extLst>
              </a:tr>
              <a:tr h="47337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بازسازی حمام قدیمی برای توریست درمانی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3000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خرمدرق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گردشگری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میراث فرهنگی، گردشگری و صنایع دستی استان 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275606"/>
                  </a:ext>
                </a:extLst>
              </a:tr>
              <a:tr h="7100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و فعال‌سازي صنايع دستي خانگي و بومي (قالی و گلیم بافی)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  <a:p>
                      <a:pPr marL="0" algn="justLow" defTabSz="914400" rtl="1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 (70 واحد خانگی)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52500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35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سبزدرق، سلمان کندی، کاکاآباد، کردرق، کردناب، یوسف آباد، سرخه دیزج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صنعت (با اولویت صنایع تبدیلی و تکمیلی)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صنعت، معدن و تجارت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4781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290702"/>
      </p:ext>
    </p:extLst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855578"/>
              </p:ext>
            </p:extLst>
          </p:nvPr>
        </p:nvGraphicFramePr>
        <p:xfrm>
          <a:off x="274243" y="533400"/>
          <a:ext cx="8717356" cy="6019629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459960">
                  <a:extLst>
                    <a:ext uri="{9D8B030D-6E8A-4147-A177-3AD203B41FA5}">
                      <a16:colId xmlns:a16="http://schemas.microsoft.com/office/drawing/2014/main" val="2876234327"/>
                    </a:ext>
                  </a:extLst>
                </a:gridCol>
                <a:gridCol w="1563868">
                  <a:extLst>
                    <a:ext uri="{9D8B030D-6E8A-4147-A177-3AD203B41FA5}">
                      <a16:colId xmlns:a16="http://schemas.microsoft.com/office/drawing/2014/main" val="2646926212"/>
                    </a:ext>
                  </a:extLst>
                </a:gridCol>
                <a:gridCol w="661470">
                  <a:extLst>
                    <a:ext uri="{9D8B030D-6E8A-4147-A177-3AD203B41FA5}">
                      <a16:colId xmlns:a16="http://schemas.microsoft.com/office/drawing/2014/main" val="3045582503"/>
                    </a:ext>
                  </a:extLst>
                </a:gridCol>
                <a:gridCol w="593568">
                  <a:extLst>
                    <a:ext uri="{9D8B030D-6E8A-4147-A177-3AD203B41FA5}">
                      <a16:colId xmlns:a16="http://schemas.microsoft.com/office/drawing/2014/main" val="2745973537"/>
                    </a:ext>
                  </a:extLst>
                </a:gridCol>
                <a:gridCol w="1795075">
                  <a:extLst>
                    <a:ext uri="{9D8B030D-6E8A-4147-A177-3AD203B41FA5}">
                      <a16:colId xmlns:a16="http://schemas.microsoft.com/office/drawing/2014/main" val="1623414296"/>
                    </a:ext>
                  </a:extLst>
                </a:gridCol>
                <a:gridCol w="1334849">
                  <a:extLst>
                    <a:ext uri="{9D8B030D-6E8A-4147-A177-3AD203B41FA5}">
                      <a16:colId xmlns:a16="http://schemas.microsoft.com/office/drawing/2014/main" val="1956181964"/>
                    </a:ext>
                  </a:extLst>
                </a:gridCol>
                <a:gridCol w="795074">
                  <a:extLst>
                    <a:ext uri="{9D8B030D-6E8A-4147-A177-3AD203B41FA5}">
                      <a16:colId xmlns:a16="http://schemas.microsoft.com/office/drawing/2014/main" val="1917345191"/>
                    </a:ext>
                  </a:extLst>
                </a:gridCol>
                <a:gridCol w="1513492">
                  <a:extLst>
                    <a:ext uri="{9D8B030D-6E8A-4147-A177-3AD203B41FA5}">
                      <a16:colId xmlns:a16="http://schemas.microsoft.com/office/drawing/2014/main" val="2307924782"/>
                    </a:ext>
                  </a:extLst>
                </a:gridCol>
              </a:tblGrid>
              <a:tr h="10310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extLst>
                  <a:ext uri="{0D108BD9-81ED-4DB2-BD59-A6C34878D82A}">
                    <a16:rowId xmlns:a16="http://schemas.microsoft.com/office/drawing/2014/main" val="578029596"/>
                  </a:ext>
                </a:extLst>
              </a:tr>
              <a:tr h="7232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justLow" rtl="1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ايجاد مركز آموزش صنايع دستي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  <a:p>
                      <a:pPr algn="justLow" rtl="1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</a:t>
                      </a: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1500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گوزلدره سفلی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صنعت (با اولویت صنایع تبدیلی و تکمیلی) 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میراث فرهنگی، گردشگری و صنایع دستی استان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79054620"/>
                  </a:ext>
                </a:extLst>
              </a:tr>
              <a:tr h="67918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justLow" rtl="1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بنگاه تأمین مواد اولیه و خام، جمع آوري، بازاريابي و عرضه مصنوعات دستي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</a:t>
                      </a: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1500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گوزلدره سفلی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صنعت (با اولویت صنایع تبدیلی و تکمیلی) 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صنعت، معدن و تجارت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4081741"/>
                  </a:ext>
                </a:extLst>
              </a:tr>
              <a:tr h="47337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justLow" rtl="1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آموزش جامعة محلی و تسهیلگری اجتماعی برای توانمندسازی افراد و نحوة استفاده از قابلیت‌ها و امکانات موجود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1150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6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تمام روستاها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آموزش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اداره کل تعاون، کار و رفاه اجتماعی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275606"/>
                  </a:ext>
                </a:extLst>
              </a:tr>
              <a:tr h="7100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شبکه مزارع توربین بادی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8000000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46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کردرق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صنعت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دوم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وزارت نیرو – بخش خصوصی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4781735"/>
                  </a:ext>
                </a:extLst>
              </a:tr>
              <a:tr h="7100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ساماندهی و مدرن سازی واحدهای دامداری روستایی در مقیاس خانگی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5000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15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تمامی روستاهای با بیش از 20 خانوار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دوم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 کشاورزی، سازمان دامپزشکی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9202176"/>
                  </a:ext>
                </a:extLst>
              </a:tr>
              <a:tr h="71006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59750" marR="59750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شرکت  خدمات دامپزشکی و پشتیبان دامداری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3000 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</a:t>
                      </a:r>
                      <a:endParaRPr lang="en-US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گوزلدره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دامپزشکی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253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685712"/>
      </p:ext>
    </p:extLst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93280"/>
              </p:ext>
            </p:extLst>
          </p:nvPr>
        </p:nvGraphicFramePr>
        <p:xfrm>
          <a:off x="152400" y="1752600"/>
          <a:ext cx="8839199" cy="3787923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606835">
                  <a:extLst>
                    <a:ext uri="{9D8B030D-6E8A-4147-A177-3AD203B41FA5}">
                      <a16:colId xmlns:a16="http://schemas.microsoft.com/office/drawing/2014/main" val="608991613"/>
                    </a:ext>
                  </a:extLst>
                </a:gridCol>
                <a:gridCol w="1793464">
                  <a:extLst>
                    <a:ext uri="{9D8B030D-6E8A-4147-A177-3AD203B41FA5}">
                      <a16:colId xmlns:a16="http://schemas.microsoft.com/office/drawing/2014/main" val="2574287565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69511069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30058993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50335196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09100047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38355231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69917508"/>
                    </a:ext>
                  </a:extLst>
                </a:gridCol>
              </a:tblGrid>
              <a:tr h="811551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8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8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8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extLst>
                  <a:ext uri="{0D108BD9-81ED-4DB2-BD59-A6C34878D82A}">
                    <a16:rowId xmlns:a16="http://schemas.microsoft.com/office/drawing/2014/main" val="349717620"/>
                  </a:ext>
                </a:extLst>
              </a:tr>
              <a:tr h="79296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و توسعة باغات پرورش گل محمدی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8000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سلمان کندی، یوسف آباد، سبزدرق، گوزلدره،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جهادکشاورزی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4560727"/>
                  </a:ext>
                </a:extLst>
              </a:tr>
              <a:tr h="792962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اصلاح و نوسازی باغات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83600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چمه، چمرود، برنقور، قشلاق، ونونان، خرمدرق، کردرق، کردناب، سبزدرق، گوزلدره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الویت اول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سازمان جهادکشاورزی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extLst>
                  <a:ext uri="{0D108BD9-81ED-4DB2-BD59-A6C34878D82A}">
                    <a16:rowId xmlns:a16="http://schemas.microsoft.com/office/drawing/2014/main" val="2733272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119787"/>
      </p:ext>
    </p:extLst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09525"/>
              </p:ext>
            </p:extLst>
          </p:nvPr>
        </p:nvGraphicFramePr>
        <p:xfrm>
          <a:off x="152400" y="762000"/>
          <a:ext cx="8839199" cy="588721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606835">
                  <a:extLst>
                    <a:ext uri="{9D8B030D-6E8A-4147-A177-3AD203B41FA5}">
                      <a16:colId xmlns:a16="http://schemas.microsoft.com/office/drawing/2014/main" val="608991613"/>
                    </a:ext>
                  </a:extLst>
                </a:gridCol>
                <a:gridCol w="3374614">
                  <a:extLst>
                    <a:ext uri="{9D8B030D-6E8A-4147-A177-3AD203B41FA5}">
                      <a16:colId xmlns:a16="http://schemas.microsoft.com/office/drawing/2014/main" val="257428756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6951106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0058993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0335196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9100047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835523104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269917508"/>
                    </a:ext>
                  </a:extLst>
                </a:gridCol>
              </a:tblGrid>
              <a:tr h="811551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extLst>
                  <a:ext uri="{0D108BD9-81ED-4DB2-BD59-A6C34878D82A}">
                    <a16:rowId xmlns:a16="http://schemas.microsoft.com/office/drawing/2014/main" val="349717620"/>
                  </a:ext>
                </a:extLst>
              </a:tr>
              <a:tr h="594721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br>
                        <a:rPr lang="ar-SA" sz="1400" dirty="0">
                          <a:effectLst/>
                          <a:cs typeface="B Koodak" panose="00000700000000000000" pitchFamily="2" charset="-78"/>
                        </a:rPr>
                      </a:b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31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ارتقای شاخص بهره بروری آب از طریق:</a:t>
                      </a:r>
                      <a:endParaRPr lang="en-US" sz="18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justLow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الف- آموزش</a:t>
                      </a:r>
                      <a:endParaRPr lang="en-US" sz="18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justLow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ب-عملیات اجرایی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تمام روستاهای بخش باغ حلی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extLst>
                  <a:ext uri="{0D108BD9-81ED-4DB2-BD59-A6C34878D82A}">
                    <a16:rowId xmlns:a16="http://schemas.microsoft.com/office/drawing/2014/main" val="3821090395"/>
                  </a:ext>
                </a:extLst>
              </a:tr>
              <a:tr h="2067364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الف-1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الف- برگزاری کلاس های آموزشی و ترویجی در موضوعات زیر: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justLow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-توسعه گلخانه،اصلاح برنامه کود دهی(تغذیه)-تغییر رقم محصولات -بهبود مدیریت های زراعی (زمان کاشت، نحو هی تهیه زمین، ماشی ن کاشت، کنترل عل فهای هرز، مبارزه با آفات بیمار یها و ......)-شناخت مصارف غیرمفید آب مصرفی و انجام تمهیدات برای کنترل آنها -اصلاح عملیات زراعی برای کاهش آب مصرفی مثل اصلاح تاریخ کشت -تغییر شیوه کشت مثلاً اجرای کشت نشایی -اصلاح روش آبیاری(از رو شهای سنتی به سامانه های نوین آبیاری) -اصلاح رو ش آبیاری همراه با اصلاح مدیریت مصرف کود و عملیات زراعی -تمهیدات لازم برای کاهش ضایعات مانند تنظیم ادوات، اصلاح زمان برداشت، بسته بندی مناسب، ایجاد واحدهای فرآوری و ایجاد زنجیره تولید تا مصرف -کاهش ضایعات محصول از زمان برداشت تا رسیدن بدست مصرف کننده -آبشویی کودها و خسارات ناشی از مخاطرات بخش کشاورزی  راهکارهای مقابله با سرمازدگی محصولات (استفاده از دمنده ها، تغییر واریته و رقم محصولات، تغییر رژیم کوددهی،ایجاد بادشکن ها و تقویم آبیاری و ...)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1150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تمام روستاهای بخش باغ حلی (پهنه بندی جهاد کشاورزی)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الویت 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سازمان جهادکشاورزی –سازمان فنی و حرفه ایی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5509" marR="65509" marT="0" marB="0" anchor="ctr"/>
                </a:tc>
                <a:extLst>
                  <a:ext uri="{0D108BD9-81ED-4DB2-BD59-A6C34878D82A}">
                    <a16:rowId xmlns:a16="http://schemas.microsoft.com/office/drawing/2014/main" val="1172764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49016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fa-I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خاستگاه ”برنامه توسعه اقتصادی و اشتغالزائی روستائی“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ts val="4500"/>
              </a:lnSpc>
              <a:buFont typeface="Wingdings 2" panose="05020102010507070707" pitchFamily="18" charset="2"/>
              <a:buNone/>
              <a:defRPr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جزء 1 بند الف ماده 27 قانون برنامه ششم</a:t>
            </a:r>
            <a:endParaRPr lang="fa-IR" sz="2000" b="1" dirty="0">
              <a:cs typeface="B Traffic" pitchFamily="2" charset="-78"/>
            </a:endParaRPr>
          </a:p>
          <a:p>
            <a:pPr algn="justLow" rtl="1">
              <a:lnSpc>
                <a:spcPts val="3500"/>
              </a:lnSpc>
              <a:defRPr/>
            </a:pPr>
            <a:r>
              <a:rPr lang="fa-IR" sz="2000" dirty="0">
                <a:cs typeface="B Traffic" pitchFamily="2" charset="-78"/>
              </a:rPr>
              <a:t>”دولت مکلف است در راستای برنامه‌ریزی منطقه‌ای و تقویت اقتصاد روستایی و توسعه اقتصاد صادرات‌ محور در طول اجرای قانون برنامه هر سال، در پنج‌هزار روستا با توجه به استعدادها و ظرفیت‌های بومی و محیطی و قابلیت محلی- اقتصادی آن منطقه، با مشارکت نیروهای محلی و با بهره‌گیری از تسهیلات بانکی، حمایت‌های دولتی و سرمایه‌گذاری بخش خصوصی، </a:t>
            </a:r>
            <a:r>
              <a:rPr lang="fa-IR" sz="2000" dirty="0">
                <a:solidFill>
                  <a:srgbClr val="FF0000"/>
                </a:solidFill>
                <a:cs typeface="B Traffic" pitchFamily="2" charset="-78"/>
              </a:rPr>
              <a:t>برنامه توسعه اقتصادی و اشتغالزایی</a:t>
            </a:r>
            <a:r>
              <a:rPr lang="fa-IR" sz="2000" dirty="0">
                <a:cs typeface="B Traffic" pitchFamily="2" charset="-78"/>
              </a:rPr>
              <a:t> آن روستاها را به‌ وسیله </a:t>
            </a:r>
            <a:r>
              <a:rPr lang="fa-IR" sz="2000" dirty="0">
                <a:solidFill>
                  <a:srgbClr val="00B050"/>
                </a:solidFill>
                <a:cs typeface="B Traffic" pitchFamily="2" charset="-78"/>
              </a:rPr>
              <a:t>سازمان استان </a:t>
            </a:r>
            <a:r>
              <a:rPr lang="fa-IR" sz="2000" dirty="0">
                <a:cs typeface="B Traffic" pitchFamily="2" charset="-78"/>
              </a:rPr>
              <a:t>تهیه کند و به </a:t>
            </a:r>
            <a:r>
              <a:rPr lang="fa-IR" sz="2000" dirty="0">
                <a:solidFill>
                  <a:srgbClr val="00B0F0"/>
                </a:solidFill>
                <a:cs typeface="B Traffic" pitchFamily="2" charset="-78"/>
              </a:rPr>
              <a:t>تصویب شورای توسعه و برنامه‌ریزی استان</a:t>
            </a:r>
            <a:r>
              <a:rPr lang="fa-IR" sz="2000" dirty="0">
                <a:cs typeface="B Traffic" pitchFamily="2" charset="-78"/>
              </a:rPr>
              <a:t> مربوطه برساند.“</a:t>
            </a:r>
          </a:p>
          <a:p>
            <a:pPr algn="ctr">
              <a:lnSpc>
                <a:spcPts val="4500"/>
              </a:lnSpc>
              <a:buFont typeface="Wingdings 2" panose="05020102010507070707" pitchFamily="18" charset="2"/>
              <a:buNone/>
              <a:defRPr/>
            </a:pPr>
            <a:r>
              <a:rPr lang="fa-IR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itchFamily="2" charset="-78"/>
              </a:rPr>
              <a:t>دستگاه اجرائی : سازمان مدیریت و برنامه ریزی استان ها 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raff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6532394"/>
      </p:ext>
    </p:extLst>
  </p:cSld>
  <p:clrMapOvr>
    <a:masterClrMapping/>
  </p:clrMapOvr>
  <p:transition spd="slow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526749"/>
              </p:ext>
            </p:extLst>
          </p:nvPr>
        </p:nvGraphicFramePr>
        <p:xfrm>
          <a:off x="98200" y="1295400"/>
          <a:ext cx="8947598" cy="461682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472776">
                  <a:extLst>
                    <a:ext uri="{9D8B030D-6E8A-4147-A177-3AD203B41FA5}">
                      <a16:colId xmlns:a16="http://schemas.microsoft.com/office/drawing/2014/main" val="3403243825"/>
                    </a:ext>
                  </a:extLst>
                </a:gridCol>
                <a:gridCol w="1868852">
                  <a:extLst>
                    <a:ext uri="{9D8B030D-6E8A-4147-A177-3AD203B41FA5}">
                      <a16:colId xmlns:a16="http://schemas.microsoft.com/office/drawing/2014/main" val="3420331773"/>
                    </a:ext>
                  </a:extLst>
                </a:gridCol>
                <a:gridCol w="748438">
                  <a:extLst>
                    <a:ext uri="{9D8B030D-6E8A-4147-A177-3AD203B41FA5}">
                      <a16:colId xmlns:a16="http://schemas.microsoft.com/office/drawing/2014/main" val="1807067764"/>
                    </a:ext>
                  </a:extLst>
                </a:gridCol>
                <a:gridCol w="591580">
                  <a:extLst>
                    <a:ext uri="{9D8B030D-6E8A-4147-A177-3AD203B41FA5}">
                      <a16:colId xmlns:a16="http://schemas.microsoft.com/office/drawing/2014/main" val="1432518004"/>
                    </a:ext>
                  </a:extLst>
                </a:gridCol>
                <a:gridCol w="2388726">
                  <a:extLst>
                    <a:ext uri="{9D8B030D-6E8A-4147-A177-3AD203B41FA5}">
                      <a16:colId xmlns:a16="http://schemas.microsoft.com/office/drawing/2014/main" val="2291235895"/>
                    </a:ext>
                  </a:extLst>
                </a:gridCol>
                <a:gridCol w="842552">
                  <a:extLst>
                    <a:ext uri="{9D8B030D-6E8A-4147-A177-3AD203B41FA5}">
                      <a16:colId xmlns:a16="http://schemas.microsoft.com/office/drawing/2014/main" val="1056525120"/>
                    </a:ext>
                  </a:extLst>
                </a:gridCol>
                <a:gridCol w="887368">
                  <a:extLst>
                    <a:ext uri="{9D8B030D-6E8A-4147-A177-3AD203B41FA5}">
                      <a16:colId xmlns:a16="http://schemas.microsoft.com/office/drawing/2014/main" val="3249044378"/>
                    </a:ext>
                  </a:extLst>
                </a:gridCol>
                <a:gridCol w="1147306">
                  <a:extLst>
                    <a:ext uri="{9D8B030D-6E8A-4147-A177-3AD203B41FA5}">
                      <a16:colId xmlns:a16="http://schemas.microsoft.com/office/drawing/2014/main" val="3190620236"/>
                    </a:ext>
                  </a:extLst>
                </a:gridCol>
              </a:tblGrid>
              <a:tr h="6612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6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6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494600"/>
                  </a:ext>
                </a:extLst>
              </a:tr>
              <a:tr h="280515">
                <a:tc gridSpan="8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ب- برنامه عملیات اجرایی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70859"/>
                  </a:ext>
                </a:extLst>
              </a:tr>
              <a:tr h="127671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Nazanin" panose="00000400000000000000" pitchFamily="2" charset="-78"/>
                        </a:rPr>
                        <a:t>ب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تجهیز اراضی به سیستم آبیاری تحت فشار (برای چاههای مجاز)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262500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12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خیرآباد، سرخه دیزج، گوزلدره علیا و سفلی، یوسف آباد، قره بلاغ، کاکاآباد، علی آباد، ساریجالو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کشاورزی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جهادکشاورزی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607723"/>
                  </a:ext>
                </a:extLst>
              </a:tr>
              <a:tr h="127671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Nazanin" panose="00000400000000000000" pitchFamily="2" charset="-78"/>
                        </a:rPr>
                        <a:t>ب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اجرای سیستم کم فشار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8000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40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آقزوج، امیرآباد،بوجی، پرنگین، سلمان کندی، شکورآباد، سبزدرق، خرمدرق، کردناب، کردرق، ونونان، برنقور، چمه، چمرود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جهادکشاورزی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581998"/>
                  </a:ext>
                </a:extLst>
              </a:tr>
              <a:tr h="84154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Nazanin" panose="00000400000000000000" pitchFamily="2" charset="-78"/>
                        </a:rPr>
                        <a:t>ب 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امکان سنجی اجرای طرح یکجاکشتی در روستاهای دارای جمعیت فصلی و غیر ساکن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3000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پرنگین، چمرود، چمه، برنقور، قشلاق، ونونان، امیرآباد، اقزوج، بوجی، کنگه، اقزوج،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جهادکشاورزی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25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02552"/>
      </p:ext>
    </p:extLst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27984"/>
              </p:ext>
            </p:extLst>
          </p:nvPr>
        </p:nvGraphicFramePr>
        <p:xfrm>
          <a:off x="183258" y="293736"/>
          <a:ext cx="8777483" cy="6145163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488687">
                  <a:extLst>
                    <a:ext uri="{9D8B030D-6E8A-4147-A177-3AD203B41FA5}">
                      <a16:colId xmlns:a16="http://schemas.microsoft.com/office/drawing/2014/main" val="3403243825"/>
                    </a:ext>
                  </a:extLst>
                </a:gridCol>
                <a:gridCol w="1827830">
                  <a:extLst>
                    <a:ext uri="{9D8B030D-6E8A-4147-A177-3AD203B41FA5}">
                      <a16:colId xmlns:a16="http://schemas.microsoft.com/office/drawing/2014/main" val="3420331773"/>
                    </a:ext>
                  </a:extLst>
                </a:gridCol>
                <a:gridCol w="732008">
                  <a:extLst>
                    <a:ext uri="{9D8B030D-6E8A-4147-A177-3AD203B41FA5}">
                      <a16:colId xmlns:a16="http://schemas.microsoft.com/office/drawing/2014/main" val="1807067764"/>
                    </a:ext>
                  </a:extLst>
                </a:gridCol>
                <a:gridCol w="578595">
                  <a:extLst>
                    <a:ext uri="{9D8B030D-6E8A-4147-A177-3AD203B41FA5}">
                      <a16:colId xmlns:a16="http://schemas.microsoft.com/office/drawing/2014/main" val="1432518004"/>
                    </a:ext>
                  </a:extLst>
                </a:gridCol>
                <a:gridCol w="2336293">
                  <a:extLst>
                    <a:ext uri="{9D8B030D-6E8A-4147-A177-3AD203B41FA5}">
                      <a16:colId xmlns:a16="http://schemas.microsoft.com/office/drawing/2014/main" val="2291235895"/>
                    </a:ext>
                  </a:extLst>
                </a:gridCol>
                <a:gridCol w="824058">
                  <a:extLst>
                    <a:ext uri="{9D8B030D-6E8A-4147-A177-3AD203B41FA5}">
                      <a16:colId xmlns:a16="http://schemas.microsoft.com/office/drawing/2014/main" val="1056525120"/>
                    </a:ext>
                  </a:extLst>
                </a:gridCol>
                <a:gridCol w="867890">
                  <a:extLst>
                    <a:ext uri="{9D8B030D-6E8A-4147-A177-3AD203B41FA5}">
                      <a16:colId xmlns:a16="http://schemas.microsoft.com/office/drawing/2014/main" val="3249044378"/>
                    </a:ext>
                  </a:extLst>
                </a:gridCol>
                <a:gridCol w="1122122">
                  <a:extLst>
                    <a:ext uri="{9D8B030D-6E8A-4147-A177-3AD203B41FA5}">
                      <a16:colId xmlns:a16="http://schemas.microsoft.com/office/drawing/2014/main" val="3190620236"/>
                    </a:ext>
                  </a:extLst>
                </a:gridCol>
              </a:tblGrid>
              <a:tr h="66121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عنوان طرح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میزان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اشتغال نفر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کد موضوعی طرح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الویت طرح در سطح بخش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Koodak" panose="00000700000000000000" pitchFamily="2" charset="-78"/>
                        </a:rPr>
                        <a:t>کد دستگاه اجرائی مرتبط 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4494600"/>
                  </a:ext>
                </a:extLst>
              </a:tr>
              <a:tr h="280515">
                <a:tc gridSpan="8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ب- برنامه عملیات اجرایی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970859"/>
                  </a:ext>
                </a:extLst>
              </a:tr>
              <a:tr h="127671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Nazanin" panose="00000400000000000000" pitchFamily="2" charset="-78"/>
                        </a:rPr>
                        <a:t>32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الگوی نظام بهره برداری (شرکت تعاونی تولید روستایی)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1000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گوزلدره، ساریجالو، کردناب، سبزدرق، سلمان کندی، شکورآباد، کردناب، قره بلاغ، خیرآباد، یوسف آباد، سرخه دیزج، کاکاآباد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کشاورزی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تعاون روستایی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607723"/>
                  </a:ext>
                </a:extLst>
              </a:tr>
              <a:tr h="127671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Nazanin" panose="00000400000000000000" pitchFamily="2" charset="-78"/>
                        </a:rPr>
                        <a:t>33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اتحادیه تعاونی تولید روستایی در سطح شهرستان یا منطقه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500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تعاونی‌های تولید ایجاد شده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کشاورزی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تعاون روستایی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581998"/>
                  </a:ext>
                </a:extLst>
              </a:tr>
              <a:tr h="84154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Nazanin" panose="00000400000000000000" pitchFamily="2" charset="-78"/>
                        </a:rPr>
                        <a:t>34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تعاونی گردشگری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1000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6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گوزلدره، خرمدرق، شکورآباد، کردرق، برنقور، پرنگین، اقزوج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گردشگری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اداره کل تعاون، کار و رفاه اجتماعی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258317"/>
                  </a:ext>
                </a:extLst>
              </a:tr>
              <a:tr h="84154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Nazanin" panose="00000400000000000000" pitchFamily="2" charset="-78"/>
                        </a:rPr>
                        <a:t>35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شرکت تعاونی فرش دست بافت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1000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3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به مرکزیت گوزلدره و عضویت دارندگان کارت فرش بافی و قالی بافی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صنایع دستی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اداره کل تعاون، کار و رفاه اجتماعی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5329670"/>
                  </a:ext>
                </a:extLst>
              </a:tr>
              <a:tr h="841546"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Nazanin" panose="00000400000000000000" pitchFamily="2" charset="-78"/>
                        </a:rPr>
                        <a:t>36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ایجاد واحد خدماتی حمل و نقل (باربری)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1000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4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گوزلدره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خدمات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اولویت دوم</a:t>
                      </a:r>
                      <a:endParaRPr lang="en-US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سازمان حمل و نقل و پایانه ها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22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674812"/>
      </p:ext>
    </p:extLst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CCDA-ABA4-48B3-BFA8-7E408A91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33" y="2543175"/>
            <a:ext cx="8229600" cy="914400"/>
          </a:xfrm>
        </p:spPr>
        <p:txBody>
          <a:bodyPr>
            <a:normAutofit/>
          </a:bodyPr>
          <a:lstStyle/>
          <a:p>
            <a:pPr algn="ctr" rtl="1"/>
            <a:r>
              <a:rPr lang="fa-IR" sz="5400" dirty="0">
                <a:cs typeface="B Homa" panose="00000400000000000000" pitchFamily="2" charset="-78"/>
              </a:rPr>
              <a:t>2-12-پروژه های عمرانی</a:t>
            </a:r>
            <a:endParaRPr lang="en-US" sz="54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627867"/>
      </p:ext>
    </p:extLst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91072"/>
              </p:ext>
            </p:extLst>
          </p:nvPr>
        </p:nvGraphicFramePr>
        <p:xfrm>
          <a:off x="403167" y="199855"/>
          <a:ext cx="8540810" cy="6143508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556207">
                  <a:extLst>
                    <a:ext uri="{9D8B030D-6E8A-4147-A177-3AD203B41FA5}">
                      <a16:colId xmlns:a16="http://schemas.microsoft.com/office/drawing/2014/main" val="3985527292"/>
                    </a:ext>
                  </a:extLst>
                </a:gridCol>
                <a:gridCol w="1628715">
                  <a:extLst>
                    <a:ext uri="{9D8B030D-6E8A-4147-A177-3AD203B41FA5}">
                      <a16:colId xmlns:a16="http://schemas.microsoft.com/office/drawing/2014/main" val="1035580060"/>
                    </a:ext>
                  </a:extLst>
                </a:gridCol>
                <a:gridCol w="1404029">
                  <a:extLst>
                    <a:ext uri="{9D8B030D-6E8A-4147-A177-3AD203B41FA5}">
                      <a16:colId xmlns:a16="http://schemas.microsoft.com/office/drawing/2014/main" val="2043129462"/>
                    </a:ext>
                  </a:extLst>
                </a:gridCol>
                <a:gridCol w="610885">
                  <a:extLst>
                    <a:ext uri="{9D8B030D-6E8A-4147-A177-3AD203B41FA5}">
                      <a16:colId xmlns:a16="http://schemas.microsoft.com/office/drawing/2014/main" val="4290627965"/>
                    </a:ext>
                  </a:extLst>
                </a:gridCol>
                <a:gridCol w="741789">
                  <a:extLst>
                    <a:ext uri="{9D8B030D-6E8A-4147-A177-3AD203B41FA5}">
                      <a16:colId xmlns:a16="http://schemas.microsoft.com/office/drawing/2014/main" val="1925699366"/>
                    </a:ext>
                  </a:extLst>
                </a:gridCol>
                <a:gridCol w="803699">
                  <a:extLst>
                    <a:ext uri="{9D8B030D-6E8A-4147-A177-3AD203B41FA5}">
                      <a16:colId xmlns:a16="http://schemas.microsoft.com/office/drawing/2014/main" val="18958644"/>
                    </a:ext>
                  </a:extLst>
                </a:gridCol>
                <a:gridCol w="1112410">
                  <a:extLst>
                    <a:ext uri="{9D8B030D-6E8A-4147-A177-3AD203B41FA5}">
                      <a16:colId xmlns:a16="http://schemas.microsoft.com/office/drawing/2014/main" val="2245962656"/>
                    </a:ext>
                  </a:extLst>
                </a:gridCol>
                <a:gridCol w="927010">
                  <a:extLst>
                    <a:ext uri="{9D8B030D-6E8A-4147-A177-3AD203B41FA5}">
                      <a16:colId xmlns:a16="http://schemas.microsoft.com/office/drawing/2014/main" val="563510070"/>
                    </a:ext>
                  </a:extLst>
                </a:gridCol>
                <a:gridCol w="756066">
                  <a:extLst>
                    <a:ext uri="{9D8B030D-6E8A-4147-A177-3AD203B41FA5}">
                      <a16:colId xmlns:a16="http://schemas.microsoft.com/office/drawing/2014/main" val="3123876037"/>
                    </a:ext>
                  </a:extLst>
                </a:gridCol>
              </a:tblGrid>
              <a:tr h="283250">
                <a:tc gridSpan="9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فهرست پروژه های عمرانی</a:t>
                      </a:r>
                      <a:endParaRPr lang="en-US" sz="1200" dirty="0">
                        <a:effectLst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189591"/>
                  </a:ext>
                </a:extLst>
              </a:tr>
              <a:tr h="11417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پروژه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اهداف پروژه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فصل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عنوان برنامه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2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2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دستگاه اجرائی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الویت پروژه 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vert="vert270" anchor="ctr"/>
                </a:tc>
                <a:extLst>
                  <a:ext uri="{0D108BD9-81ED-4DB2-BD59-A6C34878D82A}">
                    <a16:rowId xmlns:a16="http://schemas.microsoft.com/office/drawing/2014/main" val="3245462317"/>
                  </a:ext>
                </a:extLst>
              </a:tr>
              <a:tr h="14836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effectLst/>
                          <a:cs typeface="B Koodak" panose="00000700000000000000" pitchFamily="2" charset="-78"/>
                        </a:rPr>
                        <a:t>انجام مطالعات تفصیلی-اجرایی آبخیزداری در حوضه های آبخیر  بالادست (سرشاخه ها) </a:t>
                      </a:r>
                      <a:endParaRPr lang="en-US" sz="12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effectLst/>
                          <a:cs typeface="B Koodak" panose="00000700000000000000" pitchFamily="2" charset="-78"/>
                        </a:rPr>
                        <a:t>در حوزه آبخیز منظومه</a:t>
                      </a:r>
                      <a:endParaRPr lang="en-US" sz="12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justLow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effectLst/>
                          <a:cs typeface="B Koodak" panose="00000700000000000000" pitchFamily="2" charset="-78"/>
                        </a:rPr>
                        <a:t>-کنترل سیل،فرسایش،حفاظت از اراضی،احیاء و افزایش توان تولیدی مراتع،جلوگیری از سیر قهقهرایی مراتع افزایش میزان آبدهی چشمه ها و چاهها و ....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محیطی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B Koodak" panose="00000700000000000000" pitchFamily="2" charset="-78"/>
                        </a:rPr>
                        <a:t>مطالعات آبخیزداری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2000 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effectLst/>
                          <a:cs typeface="B Koodak" panose="00000700000000000000" pitchFamily="2" charset="-78"/>
                        </a:rPr>
                        <a:t>حوضه های آبخیر مشرف بر منظومه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kern="1200" dirty="0">
                          <a:effectLst/>
                          <a:cs typeface="B Koodak" panose="00000700000000000000" pitchFamily="2" charset="-78"/>
                        </a:rPr>
                        <a:t>اداره کل منابع طبیعی و آبخیزداری استان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extLst>
                  <a:ext uri="{0D108BD9-81ED-4DB2-BD59-A6C34878D82A}">
                    <a16:rowId xmlns:a16="http://schemas.microsoft.com/office/drawing/2014/main" val="1197107497"/>
                  </a:ext>
                </a:extLst>
              </a:tr>
              <a:tr h="12833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اجرای طرح های آبخیزداری جهت مدیریت آب های سطحی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justLow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effectLst/>
                          <a:cs typeface="B Koodak" panose="00000700000000000000" pitchFamily="2" charset="-78"/>
                        </a:rPr>
                        <a:t>- ذخیره آب و جبران کمبود آب</a:t>
                      </a:r>
                      <a:endParaRPr lang="en-US" sz="12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justLow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effectLst/>
                          <a:cs typeface="B Koodak" panose="00000700000000000000" pitchFamily="2" charset="-78"/>
                        </a:rPr>
                        <a:t>-تغذیه موضعی سفره آبهای زیرزمینی</a:t>
                      </a:r>
                      <a:endParaRPr lang="en-US" sz="12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effectLst/>
                          <a:cs typeface="B Koodak" panose="00000700000000000000" pitchFamily="2" charset="-78"/>
                        </a:rPr>
                        <a:t>-جلوگیری از ایجاد سیلابهای موضعی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محیطی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B Koodak" panose="00000700000000000000" pitchFamily="2" charset="-78"/>
                        </a:rPr>
                        <a:t>مطالعات آبخیزداری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2000 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روستاهای کوهستانی و حاشیه رودخانه زنجان رود در بخش میانی منظومه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kern="1200" dirty="0">
                          <a:effectLst/>
                          <a:cs typeface="B Koodak" panose="00000700000000000000" pitchFamily="2" charset="-78"/>
                        </a:rPr>
                        <a:t>اداره کل منابع طبیعی و آبخیزداری استان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extLst>
                  <a:ext uri="{0D108BD9-81ED-4DB2-BD59-A6C34878D82A}">
                    <a16:rowId xmlns:a16="http://schemas.microsoft.com/office/drawing/2014/main" val="980707618"/>
                  </a:ext>
                </a:extLst>
              </a:tr>
              <a:tr h="12833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kern="1200" dirty="0">
                          <a:effectLst/>
                          <a:cs typeface="B Koodak" panose="00000700000000000000" pitchFamily="2" charset="-78"/>
                        </a:rPr>
                        <a:t>تهیه طرح مرتعداری</a:t>
                      </a:r>
                      <a:endParaRPr lang="en-US" sz="11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kern="1200" dirty="0">
                          <a:effectLst/>
                          <a:cs typeface="B Koodak" panose="00000700000000000000" pitchFamily="2" charset="-78"/>
                        </a:rPr>
                        <a:t>(مطالعات)</a:t>
                      </a:r>
                      <a:endParaRPr lang="en-US" sz="11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justLow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kern="1200" dirty="0">
                          <a:effectLst/>
                          <a:cs typeface="B Koodak" panose="00000700000000000000" pitchFamily="2" charset="-78"/>
                        </a:rPr>
                        <a:t>احیا  و  جلوگیری از نابودی مراتع، بازسازی مراتع به منظور امکان تولید علوفه   مورد نیاز دام های منظومه و تولید گیاهان دارویی</a:t>
                      </a:r>
                      <a:endParaRPr lang="en-US" sz="1100" dirty="0">
                        <a:effectLst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محیطی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مطالعات آبخیزداری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3000 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kern="1200" dirty="0">
                          <a:effectLst/>
                          <a:cs typeface="B Koodak" panose="00000700000000000000" pitchFamily="2" charset="-78"/>
                        </a:rPr>
                        <a:t>تیپ های مرتعی  شمال و شمال شرق منظومه</a:t>
                      </a:r>
                      <a:endParaRPr lang="en-US" sz="11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kern="1200" dirty="0">
                          <a:effectLst/>
                          <a:cs typeface="B Koodak" panose="00000700000000000000" pitchFamily="2" charset="-78"/>
                        </a:rPr>
                        <a:t>اداره کل منابع طبیعی و آبخیزداری استان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extLst>
                  <a:ext uri="{0D108BD9-81ED-4DB2-BD59-A6C34878D82A}">
                    <a16:rowId xmlns:a16="http://schemas.microsoft.com/office/drawing/2014/main" val="4098817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7577"/>
      </p:ext>
    </p:extLst>
  </p:cSld>
  <p:clrMapOvr>
    <a:masterClrMapping/>
  </p:clrMapOvr>
  <p:transition spd="slow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22418"/>
              </p:ext>
            </p:extLst>
          </p:nvPr>
        </p:nvGraphicFramePr>
        <p:xfrm>
          <a:off x="214311" y="1295400"/>
          <a:ext cx="8715377" cy="535085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567575">
                  <a:extLst>
                    <a:ext uri="{9D8B030D-6E8A-4147-A177-3AD203B41FA5}">
                      <a16:colId xmlns:a16="http://schemas.microsoft.com/office/drawing/2014/main" val="3985527292"/>
                    </a:ext>
                  </a:extLst>
                </a:gridCol>
                <a:gridCol w="1662005">
                  <a:extLst>
                    <a:ext uri="{9D8B030D-6E8A-4147-A177-3AD203B41FA5}">
                      <a16:colId xmlns:a16="http://schemas.microsoft.com/office/drawing/2014/main" val="1035580060"/>
                    </a:ext>
                  </a:extLst>
                </a:gridCol>
                <a:gridCol w="1432726">
                  <a:extLst>
                    <a:ext uri="{9D8B030D-6E8A-4147-A177-3AD203B41FA5}">
                      <a16:colId xmlns:a16="http://schemas.microsoft.com/office/drawing/2014/main" val="2043129462"/>
                    </a:ext>
                  </a:extLst>
                </a:gridCol>
                <a:gridCol w="623371">
                  <a:extLst>
                    <a:ext uri="{9D8B030D-6E8A-4147-A177-3AD203B41FA5}">
                      <a16:colId xmlns:a16="http://schemas.microsoft.com/office/drawing/2014/main" val="4290627965"/>
                    </a:ext>
                  </a:extLst>
                </a:gridCol>
                <a:gridCol w="756951">
                  <a:extLst>
                    <a:ext uri="{9D8B030D-6E8A-4147-A177-3AD203B41FA5}">
                      <a16:colId xmlns:a16="http://schemas.microsoft.com/office/drawing/2014/main" val="1925699366"/>
                    </a:ext>
                  </a:extLst>
                </a:gridCol>
                <a:gridCol w="820126">
                  <a:extLst>
                    <a:ext uri="{9D8B030D-6E8A-4147-A177-3AD203B41FA5}">
                      <a16:colId xmlns:a16="http://schemas.microsoft.com/office/drawing/2014/main" val="18958644"/>
                    </a:ext>
                  </a:extLst>
                </a:gridCol>
                <a:gridCol w="1135147">
                  <a:extLst>
                    <a:ext uri="{9D8B030D-6E8A-4147-A177-3AD203B41FA5}">
                      <a16:colId xmlns:a16="http://schemas.microsoft.com/office/drawing/2014/main" val="2245962656"/>
                    </a:ext>
                  </a:extLst>
                </a:gridCol>
                <a:gridCol w="945957">
                  <a:extLst>
                    <a:ext uri="{9D8B030D-6E8A-4147-A177-3AD203B41FA5}">
                      <a16:colId xmlns:a16="http://schemas.microsoft.com/office/drawing/2014/main" val="563510070"/>
                    </a:ext>
                  </a:extLst>
                </a:gridCol>
                <a:gridCol w="771519">
                  <a:extLst>
                    <a:ext uri="{9D8B030D-6E8A-4147-A177-3AD203B41FA5}">
                      <a16:colId xmlns:a16="http://schemas.microsoft.com/office/drawing/2014/main" val="3123876037"/>
                    </a:ext>
                  </a:extLst>
                </a:gridCol>
              </a:tblGrid>
              <a:tr h="283250">
                <a:tc gridSpan="9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فهرست پروژه های عمرانی</a:t>
                      </a:r>
                      <a:endParaRPr lang="en-US" sz="1600" dirty="0">
                        <a:effectLst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189591"/>
                  </a:ext>
                </a:extLst>
              </a:tr>
              <a:tr h="11417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عنوان پروژه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اهداف پروژه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عنوان فصل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عنوان برنامه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دستگاه اجرائی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الویت پروژه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vert="vert270" anchor="ctr"/>
                </a:tc>
                <a:extLst>
                  <a:ext uri="{0D108BD9-81ED-4DB2-BD59-A6C34878D82A}">
                    <a16:rowId xmlns:a16="http://schemas.microsoft.com/office/drawing/2014/main" val="3245462317"/>
                  </a:ext>
                </a:extLst>
              </a:tr>
              <a:tr h="14836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امکان سنجی طرح تبدیل دیمزار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justLow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effectLst/>
                          <a:cs typeface="B Koodak" panose="00000700000000000000" pitchFamily="2" charset="-78"/>
                        </a:rPr>
                        <a:t>احیا  و  جلوگیری از نابودی مراتع، بازسازی مراتع به منظور امکان تولید علوفه   مورد نیاز دام های منظومه</a:t>
                      </a:r>
                      <a:endParaRPr lang="en-US" sz="1600" dirty="0">
                        <a:effectLst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محیطی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3000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پرنگین، چمرود، چمه، برنقور، قشلاق، ونونان، امیرآباد، اقزوج، بوجی، کنگه، اقزوج، </a:t>
                      </a: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effectLst/>
                          <a:cs typeface="B Koodak" panose="00000700000000000000" pitchFamily="2" charset="-78"/>
                        </a:rPr>
                        <a:t>اداره کل منابع طبیعی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extLst>
                  <a:ext uri="{0D108BD9-81ED-4DB2-BD59-A6C34878D82A}">
                    <a16:rowId xmlns:a16="http://schemas.microsoft.com/office/drawing/2014/main" val="1197107497"/>
                  </a:ext>
                </a:extLst>
              </a:tr>
              <a:tr h="128338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base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نصب آبگرمکن های خورشیدی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justLow" rtl="1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effectLst/>
                          <a:cs typeface="B Koodak" panose="00000700000000000000" pitchFamily="2" charset="-78"/>
                        </a:rPr>
                        <a:t>احیا  و  جلوگیری از نابودی </a:t>
                      </a:r>
                      <a:r>
                        <a:rPr lang="fa-IR" sz="1600" kern="1200" dirty="0">
                          <a:effectLst/>
                          <a:cs typeface="B Koodak" panose="00000700000000000000" pitchFamily="2" charset="-78"/>
                        </a:rPr>
                        <a:t> جنگل</a:t>
                      </a:r>
                      <a:endParaRPr lang="en-US" sz="1600" dirty="0">
                        <a:effectLst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محیطی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30000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پرنگین، چمرود، چمه، برنقور، قشلاق، ونونان، امیرآباد، اقزوج، بوجی، کنگه، اقزوج، </a:t>
                      </a: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سازمان انرژی های نو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38208" marR="38208" marT="0" marB="0" anchor="ctr"/>
                </a:tc>
                <a:extLst>
                  <a:ext uri="{0D108BD9-81ED-4DB2-BD59-A6C34878D82A}">
                    <a16:rowId xmlns:a16="http://schemas.microsoft.com/office/drawing/2014/main" val="98070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765064"/>
      </p:ext>
    </p:extLst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31514"/>
              </p:ext>
            </p:extLst>
          </p:nvPr>
        </p:nvGraphicFramePr>
        <p:xfrm>
          <a:off x="228599" y="1295400"/>
          <a:ext cx="8686801" cy="5380482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388282">
                  <a:extLst>
                    <a:ext uri="{9D8B030D-6E8A-4147-A177-3AD203B41FA5}">
                      <a16:colId xmlns:a16="http://schemas.microsoft.com/office/drawing/2014/main" val="579475404"/>
                    </a:ext>
                  </a:extLst>
                </a:gridCol>
                <a:gridCol w="1625323">
                  <a:extLst>
                    <a:ext uri="{9D8B030D-6E8A-4147-A177-3AD203B41FA5}">
                      <a16:colId xmlns:a16="http://schemas.microsoft.com/office/drawing/2014/main" val="2143957390"/>
                    </a:ext>
                  </a:extLst>
                </a:gridCol>
                <a:gridCol w="785013">
                  <a:extLst>
                    <a:ext uri="{9D8B030D-6E8A-4147-A177-3AD203B41FA5}">
                      <a16:colId xmlns:a16="http://schemas.microsoft.com/office/drawing/2014/main" val="664598254"/>
                    </a:ext>
                  </a:extLst>
                </a:gridCol>
                <a:gridCol w="339053">
                  <a:extLst>
                    <a:ext uri="{9D8B030D-6E8A-4147-A177-3AD203B41FA5}">
                      <a16:colId xmlns:a16="http://schemas.microsoft.com/office/drawing/2014/main" val="1789107763"/>
                    </a:ext>
                  </a:extLst>
                </a:gridCol>
                <a:gridCol w="485293">
                  <a:extLst>
                    <a:ext uri="{9D8B030D-6E8A-4147-A177-3AD203B41FA5}">
                      <a16:colId xmlns:a16="http://schemas.microsoft.com/office/drawing/2014/main" val="3324656953"/>
                    </a:ext>
                  </a:extLst>
                </a:gridCol>
                <a:gridCol w="203471">
                  <a:extLst>
                    <a:ext uri="{9D8B030D-6E8A-4147-A177-3AD203B41FA5}">
                      <a16:colId xmlns:a16="http://schemas.microsoft.com/office/drawing/2014/main" val="3818369435"/>
                    </a:ext>
                  </a:extLst>
                </a:gridCol>
                <a:gridCol w="550229">
                  <a:extLst>
                    <a:ext uri="{9D8B030D-6E8A-4147-A177-3AD203B41FA5}">
                      <a16:colId xmlns:a16="http://schemas.microsoft.com/office/drawing/2014/main" val="2751548863"/>
                    </a:ext>
                  </a:extLst>
                </a:gridCol>
                <a:gridCol w="2876025">
                  <a:extLst>
                    <a:ext uri="{9D8B030D-6E8A-4147-A177-3AD203B41FA5}">
                      <a16:colId xmlns:a16="http://schemas.microsoft.com/office/drawing/2014/main" val="194991173"/>
                    </a:ext>
                  </a:extLst>
                </a:gridCol>
                <a:gridCol w="757219">
                  <a:extLst>
                    <a:ext uri="{9D8B030D-6E8A-4147-A177-3AD203B41FA5}">
                      <a16:colId xmlns:a16="http://schemas.microsoft.com/office/drawing/2014/main" val="140786237"/>
                    </a:ext>
                  </a:extLst>
                </a:gridCol>
                <a:gridCol w="165686">
                  <a:extLst>
                    <a:ext uri="{9D8B030D-6E8A-4147-A177-3AD203B41FA5}">
                      <a16:colId xmlns:a16="http://schemas.microsoft.com/office/drawing/2014/main" val="223221712"/>
                    </a:ext>
                  </a:extLst>
                </a:gridCol>
                <a:gridCol w="511207">
                  <a:extLst>
                    <a:ext uri="{9D8B030D-6E8A-4147-A177-3AD203B41FA5}">
                      <a16:colId xmlns:a16="http://schemas.microsoft.com/office/drawing/2014/main" val="465620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عنوان پروژه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عنوان فصل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عنوان برنامه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دستگاه اجرائی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الویت پروژه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285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بهسازی وارتقاء کیفیت شبکه توزیع آب روستایی ( شبکه آب شرب )در سطح  9 روستا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بهسازی شبکه توزیع آب آشامیدنی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 13500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سرخه دیزج، کاکاآباد، خیرآباد، شکورآباد، سلمان کندی، کردرق، خرمدرق، کردناب، ساریجالو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آب و فاضلاب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روستایی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386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تعویض شبکه توزیع آب روستایی ( شبکه آب شرب )در سطح 11 روستا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بهسازی شبکه آب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آشامیدنی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16500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بوجی، برنقور، کنگه، آقزوج، ونونان، قشلاق، چمه، چمرود، امیرآباد، علی آباد، سبزدرق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آب و فاضلاب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روستایی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580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تامین آب شرب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حفر چاه برای تامین آب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5000 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خرمدرق، شکورآباد، سلمان کندی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آب و فاضلاب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روستایی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4909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احداث شیر برداشت اضطراری جهت تامین آب و آتش نشانی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احداث شیر برداشت اضطراری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500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گوزلدره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آب و فاضلاب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روستایی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8952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بهسازی و تعمیر و تقویت شبکه برق در سطح تمامی روستاهای واجد شرایط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بهسازی و تقویت شبکه برق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100000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تمامی روستاهای واجد شرایط ( سرخه دیزج، سبزدرق و ... 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اداره کل برق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040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051032"/>
      </p:ext>
    </p:extLst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583511"/>
              </p:ext>
            </p:extLst>
          </p:nvPr>
        </p:nvGraphicFramePr>
        <p:xfrm>
          <a:off x="152399" y="762000"/>
          <a:ext cx="8839201" cy="5620895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476250">
                  <a:extLst>
                    <a:ext uri="{9D8B030D-6E8A-4147-A177-3AD203B41FA5}">
                      <a16:colId xmlns:a16="http://schemas.microsoft.com/office/drawing/2014/main" val="579475404"/>
                    </a:ext>
                  </a:extLst>
                </a:gridCol>
                <a:gridCol w="1572681">
                  <a:extLst>
                    <a:ext uri="{9D8B030D-6E8A-4147-A177-3AD203B41FA5}">
                      <a16:colId xmlns:a16="http://schemas.microsoft.com/office/drawing/2014/main" val="2143957390"/>
                    </a:ext>
                  </a:extLst>
                </a:gridCol>
                <a:gridCol w="788917">
                  <a:extLst>
                    <a:ext uri="{9D8B030D-6E8A-4147-A177-3AD203B41FA5}">
                      <a16:colId xmlns:a16="http://schemas.microsoft.com/office/drawing/2014/main" val="664598254"/>
                    </a:ext>
                  </a:extLst>
                </a:gridCol>
                <a:gridCol w="1055717">
                  <a:extLst>
                    <a:ext uri="{9D8B030D-6E8A-4147-A177-3AD203B41FA5}">
                      <a16:colId xmlns:a16="http://schemas.microsoft.com/office/drawing/2014/main" val="1789107763"/>
                    </a:ext>
                  </a:extLst>
                </a:gridCol>
                <a:gridCol w="808269">
                  <a:extLst>
                    <a:ext uri="{9D8B030D-6E8A-4147-A177-3AD203B41FA5}">
                      <a16:colId xmlns:a16="http://schemas.microsoft.com/office/drawing/2014/main" val="2751548863"/>
                    </a:ext>
                  </a:extLst>
                </a:gridCol>
                <a:gridCol w="2041866">
                  <a:extLst>
                    <a:ext uri="{9D8B030D-6E8A-4147-A177-3AD203B41FA5}">
                      <a16:colId xmlns:a16="http://schemas.microsoft.com/office/drawing/2014/main" val="4046426136"/>
                    </a:ext>
                  </a:extLst>
                </a:gridCol>
                <a:gridCol w="1406733">
                  <a:extLst>
                    <a:ext uri="{9D8B030D-6E8A-4147-A177-3AD203B41FA5}">
                      <a16:colId xmlns:a16="http://schemas.microsoft.com/office/drawing/2014/main" val="140786237"/>
                    </a:ext>
                  </a:extLst>
                </a:gridCol>
                <a:gridCol w="688768">
                  <a:extLst>
                    <a:ext uri="{9D8B030D-6E8A-4147-A177-3AD203B41FA5}">
                      <a16:colId xmlns:a16="http://schemas.microsoft.com/office/drawing/2014/main" val="2232217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عنوان پروژه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عنوان فصل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عنوان برنامه</a:t>
                      </a:r>
                      <a:endParaRPr lang="en-U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4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4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دستگاه اجرائی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100" dirty="0">
                          <a:effectLst/>
                          <a:cs typeface="B Koodak" panose="00000700000000000000" pitchFamily="2" charset="-78"/>
                        </a:rPr>
                        <a:t>الویت پروژه 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5285731"/>
                  </a:ext>
                </a:extLst>
              </a:tr>
              <a:tr h="7455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احداث سالن ورزشی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فرهنگی - ورزشی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 55000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گوزلدره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سازمان ورزش و جوانان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196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احداث مدرسه ابتدایی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احداث مدرسه و تقویت زیرساخت های آموزشی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27800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شکورآباد6 کلاسه، خرمدرق6 کلاسه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سازمان نوسازی مدارس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784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تجهیز مدارس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تقویت زیرساخت های مدارس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20000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تمامی مدارس بخش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سازمان نوسازی مدارس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312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تجهیز و توسعة امکانات بهداشتی در مراکز بهداشتی - درمانی و خانه‌های بهداشت 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تاسیس و تجهیز</a:t>
                      </a:r>
                      <a:endParaRPr lang="en-US" sz="12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مراکز بهداشتی</a:t>
                      </a:r>
                      <a:r>
                        <a:rPr lang="en-US" sz="1200" dirty="0">
                          <a:effectLst/>
                          <a:cs typeface="B Koodak" panose="00000700000000000000" pitchFamily="2" charset="-78"/>
                        </a:rPr>
                        <a:t>-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درمانی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2100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Koodak" panose="00000700000000000000" pitchFamily="2" charset="-78"/>
                        </a:rPr>
                        <a:t>مشک آباد، سلمان کندی، اقزوج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دانشگاه علوم پزشکی و خدمات بهداشتی درمانی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extLst>
                  <a:ext uri="{0D108BD9-81ED-4DB2-BD59-A6C34878D82A}">
                    <a16:rowId xmlns:a16="http://schemas.microsoft.com/office/drawing/2014/main" val="2531358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بهسازی و توسعة کالبدی مراکز خدمات جامع سلامت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تاسیس و تجهیز</a:t>
                      </a:r>
                      <a:endParaRPr lang="en-US" sz="12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مراکز بهداشتی</a:t>
                      </a:r>
                      <a:r>
                        <a:rPr lang="en-US" sz="1200" dirty="0">
                          <a:effectLst/>
                          <a:cs typeface="B Koodak" panose="00000700000000000000" pitchFamily="2" charset="-78"/>
                        </a:rPr>
                        <a:t>-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درمانی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1800 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B Koodak" panose="00000700000000000000" pitchFamily="2" charset="-78"/>
                        </a:rPr>
                        <a:t>گوزلدره، خیرآباد، سبزدرق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دانشگاه علوم پزشکی و خدمات بهداشتی درمانی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extLst>
                  <a:ext uri="{0D108BD9-81ED-4DB2-BD59-A6C34878D82A}">
                    <a16:rowId xmlns:a16="http://schemas.microsoft.com/office/drawing/2014/main" val="2250252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ساخت خانه بهداشت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زیر ساختی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تاسیس و تجهیز</a:t>
                      </a:r>
                      <a:endParaRPr lang="en-US" sz="12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مراکز بهداشتی</a:t>
                      </a:r>
                      <a:r>
                        <a:rPr lang="en-US" sz="1200" dirty="0">
                          <a:effectLst/>
                          <a:cs typeface="B Koodak" panose="00000700000000000000" pitchFamily="2" charset="-78"/>
                        </a:rPr>
                        <a:t>-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درمانی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6000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ونونان- سبزدرق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دانشگاه علوم پزشکی و خدمات بهداشتی درمانی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extLst>
                  <a:ext uri="{0D108BD9-81ED-4DB2-BD59-A6C34878D82A}">
                    <a16:rowId xmlns:a16="http://schemas.microsoft.com/office/drawing/2014/main" val="3998775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95603"/>
      </p:ext>
    </p:extLst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78109"/>
              </p:ext>
            </p:extLst>
          </p:nvPr>
        </p:nvGraphicFramePr>
        <p:xfrm>
          <a:off x="152400" y="838200"/>
          <a:ext cx="8839200" cy="5748528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484337">
                  <a:extLst>
                    <a:ext uri="{9D8B030D-6E8A-4147-A177-3AD203B41FA5}">
                      <a16:colId xmlns:a16="http://schemas.microsoft.com/office/drawing/2014/main" val="744562449"/>
                    </a:ext>
                  </a:extLst>
                </a:gridCol>
                <a:gridCol w="1668313">
                  <a:extLst>
                    <a:ext uri="{9D8B030D-6E8A-4147-A177-3AD203B41FA5}">
                      <a16:colId xmlns:a16="http://schemas.microsoft.com/office/drawing/2014/main" val="1618010048"/>
                    </a:ext>
                  </a:extLst>
                </a:gridCol>
                <a:gridCol w="876878">
                  <a:extLst>
                    <a:ext uri="{9D8B030D-6E8A-4147-A177-3AD203B41FA5}">
                      <a16:colId xmlns:a16="http://schemas.microsoft.com/office/drawing/2014/main" val="2669386016"/>
                    </a:ext>
                  </a:extLst>
                </a:gridCol>
                <a:gridCol w="1216122">
                  <a:extLst>
                    <a:ext uri="{9D8B030D-6E8A-4147-A177-3AD203B41FA5}">
                      <a16:colId xmlns:a16="http://schemas.microsoft.com/office/drawing/2014/main" val="3188637813"/>
                    </a:ext>
                  </a:extLst>
                </a:gridCol>
                <a:gridCol w="790496">
                  <a:extLst>
                    <a:ext uri="{9D8B030D-6E8A-4147-A177-3AD203B41FA5}">
                      <a16:colId xmlns:a16="http://schemas.microsoft.com/office/drawing/2014/main" val="2356690717"/>
                    </a:ext>
                  </a:extLst>
                </a:gridCol>
                <a:gridCol w="2144668">
                  <a:extLst>
                    <a:ext uri="{9D8B030D-6E8A-4147-A177-3AD203B41FA5}">
                      <a16:colId xmlns:a16="http://schemas.microsoft.com/office/drawing/2014/main" val="3904169045"/>
                    </a:ext>
                  </a:extLst>
                </a:gridCol>
                <a:gridCol w="1061611">
                  <a:extLst>
                    <a:ext uri="{9D8B030D-6E8A-4147-A177-3AD203B41FA5}">
                      <a16:colId xmlns:a16="http://schemas.microsoft.com/office/drawing/2014/main" val="924002691"/>
                    </a:ext>
                  </a:extLst>
                </a:gridCol>
                <a:gridCol w="596775">
                  <a:extLst>
                    <a:ext uri="{9D8B030D-6E8A-4147-A177-3AD203B41FA5}">
                      <a16:colId xmlns:a16="http://schemas.microsoft.com/office/drawing/2014/main" val="975422980"/>
                    </a:ext>
                  </a:extLst>
                </a:gridCol>
              </a:tblGrid>
              <a:tr h="79580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پروژه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فصل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برنامه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6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دستگاه اجرائی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الویت پروژه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extLst>
                  <a:ext uri="{0D108BD9-81ED-4DB2-BD59-A6C34878D82A}">
                    <a16:rowId xmlns:a16="http://schemas.microsoft.com/office/drawing/2014/main" val="2033176598"/>
                  </a:ext>
                </a:extLst>
              </a:tr>
              <a:tr h="5252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پایگاه فوریت های پزشکی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امداد جاده ای و اورژانس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19000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گوزلدره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Koodak" panose="00000700000000000000" pitchFamily="2" charset="-78"/>
                        </a:rPr>
                        <a:t>دانشگاه علوم پزشکی و خدمات بهداشتی درمانی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الویت اول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extLst>
                  <a:ext uri="{0D108BD9-81ED-4DB2-BD59-A6C34878D82A}">
                    <a16:rowId xmlns:a16="http://schemas.microsoft.com/office/drawing/2014/main" val="2430186060"/>
                  </a:ext>
                </a:extLst>
              </a:tr>
              <a:tr h="67162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توسعه خدمات ارتباطی – مخابراتی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( تقویت پوشش آنتن دهی اینترنت و تلفن همراه)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بهسازی و تقویت زیرساخت های مخابراتی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100000 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شکورآباد، سبزدرق، کنگه، بوجی، پرنگین، اقزوج،بوجی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اداره کل پست و مخابرات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extLst>
                  <a:ext uri="{0D108BD9-81ED-4DB2-BD59-A6C34878D82A}">
                    <a16:rowId xmlns:a16="http://schemas.microsoft.com/office/drawing/2014/main" val="240812284"/>
                  </a:ext>
                </a:extLst>
              </a:tr>
              <a:tr h="7003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تاسیس 4  واحد دفتر  ارتباط روستایی (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ITC </a:t>
                      </a: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 )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 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زیرساختی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Koodak" panose="00000700000000000000" pitchFamily="2" charset="-78"/>
                        </a:rPr>
                        <a:t>تاسیس 4  واحد دفتر</a:t>
                      </a:r>
                      <a:endParaRPr lang="en-US" sz="16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cs typeface="B Koodak" panose="00000700000000000000" pitchFamily="2" charset="-78"/>
                        </a:rPr>
                        <a:t>ارتباط روستایی ( </a:t>
                      </a:r>
                      <a:r>
                        <a:rPr lang="en-US" sz="1600">
                          <a:effectLst/>
                          <a:cs typeface="B Koodak" panose="00000700000000000000" pitchFamily="2" charset="-78"/>
                        </a:rPr>
                        <a:t>ICT</a:t>
                      </a: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 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 4800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Koodak" panose="00000700000000000000" pitchFamily="2" charset="-78"/>
                        </a:rPr>
                        <a:t>ساریجالو، سبزدرق، سلمان کندی، کردناب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Koodak" panose="00000700000000000000" pitchFamily="2" charset="-78"/>
                        </a:rPr>
                        <a:t>اداره کل پست و مخابرات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/>
                </a:tc>
                <a:extLst>
                  <a:ext uri="{0D108BD9-81ED-4DB2-BD59-A6C34878D82A}">
                    <a16:rowId xmlns:a16="http://schemas.microsoft.com/office/drawing/2014/main" val="1843668517"/>
                  </a:ext>
                </a:extLst>
              </a:tr>
              <a:tr h="3501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Koodak" panose="00000700000000000000" pitchFamily="2" charset="-78"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نوسازی و مقاوم سازی 1080  واحد مسکن روستایی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cs typeface="B Koodak" panose="00000700000000000000" pitchFamily="2" charset="-78"/>
                        </a:rPr>
                        <a:t>سکونتگاهی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Koodak" panose="00000700000000000000" pitchFamily="2" charset="-78"/>
                        </a:rPr>
                        <a:t>نوسازی مسکن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 810000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Koodak" panose="00000700000000000000" pitchFamily="2" charset="-78"/>
                        </a:rPr>
                        <a:t>مساکن روستایی واجد شرایط در تمامی روستاهای منظومه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  <a:cs typeface="B Koodak" panose="00000700000000000000" pitchFamily="2" charset="-78"/>
                        </a:rPr>
                        <a:t>بنیاد مسکن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2281" marR="62281" marT="0" marB="0"/>
                </a:tc>
                <a:extLst>
                  <a:ext uri="{0D108BD9-81ED-4DB2-BD59-A6C34878D82A}">
                    <a16:rowId xmlns:a16="http://schemas.microsoft.com/office/drawing/2014/main" val="2544963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738704"/>
      </p:ext>
    </p:extLst>
  </p:cSld>
  <p:clrMapOvr>
    <a:masterClrMapping/>
  </p:clrMapOvr>
  <p:transition spd="slow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00907"/>
              </p:ext>
            </p:extLst>
          </p:nvPr>
        </p:nvGraphicFramePr>
        <p:xfrm>
          <a:off x="257434" y="1295400"/>
          <a:ext cx="8629131" cy="5254186"/>
        </p:xfrm>
        <a:graphic>
          <a:graphicData uri="http://schemas.openxmlformats.org/drawingml/2006/table">
            <a:tbl>
              <a:tblPr rtl="1" firstRow="1" firstCol="1" bandRow="1">
                <a:tableStyleId>{21E4AEA4-8DFA-4A89-87EB-49C32662AFE0}</a:tableStyleId>
              </a:tblPr>
              <a:tblGrid>
                <a:gridCol w="417408">
                  <a:extLst>
                    <a:ext uri="{9D8B030D-6E8A-4147-A177-3AD203B41FA5}">
                      <a16:colId xmlns:a16="http://schemas.microsoft.com/office/drawing/2014/main" val="3927929436"/>
                    </a:ext>
                  </a:extLst>
                </a:gridCol>
                <a:gridCol w="1651744">
                  <a:extLst>
                    <a:ext uri="{9D8B030D-6E8A-4147-A177-3AD203B41FA5}">
                      <a16:colId xmlns:a16="http://schemas.microsoft.com/office/drawing/2014/main" val="2234460514"/>
                    </a:ext>
                  </a:extLst>
                </a:gridCol>
                <a:gridCol w="1171520">
                  <a:extLst>
                    <a:ext uri="{9D8B030D-6E8A-4147-A177-3AD203B41FA5}">
                      <a16:colId xmlns:a16="http://schemas.microsoft.com/office/drawing/2014/main" val="1411375816"/>
                    </a:ext>
                  </a:extLst>
                </a:gridCol>
                <a:gridCol w="1062059">
                  <a:extLst>
                    <a:ext uri="{9D8B030D-6E8A-4147-A177-3AD203B41FA5}">
                      <a16:colId xmlns:a16="http://schemas.microsoft.com/office/drawing/2014/main" val="3600435641"/>
                    </a:ext>
                  </a:extLst>
                </a:gridCol>
                <a:gridCol w="972716">
                  <a:extLst>
                    <a:ext uri="{9D8B030D-6E8A-4147-A177-3AD203B41FA5}">
                      <a16:colId xmlns:a16="http://schemas.microsoft.com/office/drawing/2014/main" val="1679957801"/>
                    </a:ext>
                  </a:extLst>
                </a:gridCol>
                <a:gridCol w="1877488">
                  <a:extLst>
                    <a:ext uri="{9D8B030D-6E8A-4147-A177-3AD203B41FA5}">
                      <a16:colId xmlns:a16="http://schemas.microsoft.com/office/drawing/2014/main" val="75196830"/>
                    </a:ext>
                  </a:extLst>
                </a:gridCol>
                <a:gridCol w="834814">
                  <a:extLst>
                    <a:ext uri="{9D8B030D-6E8A-4147-A177-3AD203B41FA5}">
                      <a16:colId xmlns:a16="http://schemas.microsoft.com/office/drawing/2014/main" val="1834145825"/>
                    </a:ext>
                  </a:extLst>
                </a:gridCol>
                <a:gridCol w="641382">
                  <a:extLst>
                    <a:ext uri="{9D8B030D-6E8A-4147-A177-3AD203B41FA5}">
                      <a16:colId xmlns:a16="http://schemas.microsoft.com/office/drawing/2014/main" val="126542925"/>
                    </a:ext>
                  </a:extLst>
                </a:gridCol>
              </a:tblGrid>
              <a:tr h="115310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ردیف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عنوان پروژه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فصل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عنوان برنامه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اعتبار مورد نیاز</a:t>
                      </a:r>
                      <a:endParaRPr lang="en-US" sz="1800" dirty="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میلیون ریال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محل اجرا</a:t>
                      </a:r>
                      <a:endParaRPr lang="en-US" sz="18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نام روستا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Koodak" panose="00000700000000000000" pitchFamily="2" charset="-78"/>
                        </a:rPr>
                        <a:t>دستگاه اجرائی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Koodak" panose="00000700000000000000" pitchFamily="2" charset="-78"/>
                        </a:rPr>
                        <a:t>الویت پروژه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4951553"/>
                  </a:ext>
                </a:extLst>
              </a:tr>
              <a:tr h="10126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توسعه شبکه راه های ارتباطی درون منظومه ای بهسازی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 ( جاده بین روستایی )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>
                          <a:effectLst/>
                          <a:cs typeface="B Koodak" panose="00000700000000000000" pitchFamily="2" charset="-78"/>
                        </a:rPr>
                        <a:t>سکونتگاهی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Koodak" panose="00000700000000000000" pitchFamily="2" charset="-78"/>
                        </a:rPr>
                        <a:t>راه سازی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140000 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سبزدرق، سرخه دیزج، پرنگین، چمرود، چمه، برنقور، قشلاق، ونونان، امیرآباد، اقزوج، بوجی، کنگه، اقزوج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Koodak" panose="00000700000000000000" pitchFamily="2" charset="-78"/>
                        </a:rPr>
                        <a:t>اداره کل راه و شهرسازی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8341748"/>
                  </a:ext>
                </a:extLst>
              </a:tr>
              <a:tr h="10126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Low" defTabSz="9144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Koodak" panose="00000700000000000000" pitchFamily="2" charset="-78"/>
                        </a:rPr>
                        <a:t>تکمیل اجرای طرح هادی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سکونتگاهی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بهسازی بافت کالبدی روستایی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 9000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خرمدرق، خیرآباد،سبزدرق، سرخه دیزج، شکورآباد، قره بلاغ،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بنیاد مسکن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الویت اول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1975997"/>
                  </a:ext>
                </a:extLst>
              </a:tr>
              <a:tr h="101263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ایجاد شبکه فاضلاب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سکونتگاهی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بهسازی بافت کالبدی روستایی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Koodak" panose="00000700000000000000" pitchFamily="2" charset="-78"/>
                        </a:rPr>
                        <a:t> 110000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Koodak" panose="00000700000000000000" pitchFamily="2" charset="-78"/>
                        </a:rPr>
                        <a:t>سرخه دیزج، سبزدرق، سرخه دیزج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Koodak" panose="00000700000000000000" pitchFamily="2" charset="-78"/>
                        </a:rPr>
                        <a:t>آب و فاضلاب</a:t>
                      </a:r>
                      <a:endParaRPr lang="en-US" sz="1800">
                        <a:effectLst/>
                        <a:cs typeface="B Koodak" panose="00000700000000000000" pitchFamily="2" charset="-78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Koodak" panose="00000700000000000000" pitchFamily="2" charset="-78"/>
                        </a:rPr>
                        <a:t>روستایی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  <a:cs typeface="B Koodak" panose="00000700000000000000" pitchFamily="2" charset="-78"/>
                        </a:rPr>
                        <a:t>اولویت اول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Koodak" panose="000007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03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93531"/>
      </p:ext>
    </p:extLst>
  </p:cSld>
  <p:clrMapOvr>
    <a:masterClrMapping/>
  </p:clrMapOvr>
  <p:transition spd="slow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13-نحوه نظارت، اجرا و بازنگری سند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00200"/>
            <a:ext cx="5495007" cy="4619217"/>
          </a:xfrm>
        </p:spPr>
      </p:pic>
    </p:spTree>
    <p:extLst>
      <p:ext uri="{BB962C8B-B14F-4D97-AF65-F5344CB8AC3E}">
        <p14:creationId xmlns:p14="http://schemas.microsoft.com/office/powerpoint/2010/main" val="42034459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1435100" y="1071563"/>
            <a:ext cx="7499350" cy="6429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342900" indent="-342900" algn="ctr">
              <a:defRPr/>
            </a:pPr>
            <a:r>
              <a:rPr lang="ar-SA" sz="2800" dirty="0">
                <a:effectLst/>
                <a:cs typeface="B Traffic" pitchFamily="2" charset="-78"/>
              </a:rPr>
              <a:t>ساختار کلی نظارت</a:t>
            </a:r>
            <a:r>
              <a:rPr lang="fa-IR" sz="2800" dirty="0">
                <a:effectLst/>
                <a:cs typeface="B Traffic" pitchFamily="2" charset="-78"/>
              </a:rPr>
              <a:t> بر مطالعات و اسناد برنامه و طرح توسعه</a:t>
            </a:r>
            <a:endParaRPr lang="en-US" sz="2800" dirty="0">
              <a:effectLst/>
              <a:cs typeface="B Traffic" pitchFamily="2" charset="-78"/>
            </a:endParaRP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"/>
            <a:ext cx="7985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142875"/>
            <a:ext cx="7985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Content Placeholder 6" descr="Capture10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24013"/>
            <a:ext cx="7651750" cy="5032912"/>
          </a:xfrm>
        </p:spPr>
      </p:pic>
    </p:spTree>
    <p:extLst>
      <p:ext uri="{BB962C8B-B14F-4D97-AF65-F5344CB8AC3E}">
        <p14:creationId xmlns:p14="http://schemas.microsoft.com/office/powerpoint/2010/main" val="4069239732"/>
      </p:ext>
    </p:extLst>
  </p:cSld>
  <p:clrMapOvr>
    <a:masterClrMapping/>
  </p:clrMapOvr>
  <p:transition spd="slow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6858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14-ساختار و سازمان فضائی هدف</a:t>
            </a:r>
            <a:endParaRPr lang="en-US" dirty="0">
              <a:cs typeface="B Koodak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9689" y="1219200"/>
            <a:ext cx="8111144" cy="0"/>
          </a:xfrm>
          <a:prstGeom prst="line">
            <a:avLst/>
          </a:prstGeom>
          <a:ln w="508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233" y="1371600"/>
            <a:ext cx="8229600" cy="4800600"/>
          </a:xfrm>
        </p:spPr>
        <p:txBody>
          <a:bodyPr>
            <a:no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سطوح عملکردی:</a:t>
            </a:r>
          </a:p>
          <a:p>
            <a:pPr indent="-457200"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سطح اول: شهرستان سلطانیه</a:t>
            </a:r>
          </a:p>
          <a:p>
            <a:pPr indent="-457200"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سطح دوم: بخش مرکزی و بخش باغ حلی</a:t>
            </a:r>
          </a:p>
          <a:p>
            <a:pPr indent="-457200"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Nazanin" panose="00000400000000000000" pitchFamily="2" charset="-78"/>
              </a:rPr>
              <a:t>سطح سوم : پنج سطح شامل: </a:t>
            </a:r>
          </a:p>
          <a:p>
            <a:pPr lvl="5" indent="-457200" algn="r" rtl="1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ویر</a:t>
            </a:r>
          </a:p>
          <a:p>
            <a:pPr lvl="5" indent="-457200" algn="r" rtl="1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سلطانیه</a:t>
            </a:r>
          </a:p>
          <a:p>
            <a:pPr lvl="5" indent="-457200" algn="r" rtl="1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سنبل آباد</a:t>
            </a:r>
          </a:p>
          <a:p>
            <a:pPr lvl="5" indent="-457200" algn="r" rtl="1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قره بلاغ</a:t>
            </a:r>
          </a:p>
          <a:p>
            <a:pPr lvl="5" indent="-457200" algn="r" rtl="1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گوزلدره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5370614"/>
      </p:ext>
    </p:extLst>
  </p:cSld>
  <p:clrMapOvr>
    <a:masterClrMapping/>
  </p:clrMapOvr>
  <p:transition spd="slow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D5A1-FFF8-40F8-BB80-50E36D48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033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ساختار فضایی هدف</a:t>
            </a:r>
            <a:endParaRPr lang="en-US" dirty="0">
              <a:cs typeface="B Homa" panose="00000400000000000000" pitchFamily="2" charset="-78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C38489-6CD5-41D5-BF0C-A5A2DC7D42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0808"/>
            <a:ext cx="83058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034966"/>
      </p:ext>
    </p:extLst>
  </p:cSld>
  <p:clrMapOvr>
    <a:masterClrMapping/>
  </p:clrMapOvr>
  <p:transition spd="slow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09600"/>
            <a:ext cx="8645013" cy="6090805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D04AF-EAE5-4026-BCAA-C842D707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cs typeface="B Homa" panose="00000400000000000000" pitchFamily="2" charset="-78"/>
              </a:rPr>
              <a:t>سازمان فضایی هدف</a:t>
            </a:r>
            <a:endParaRPr lang="en-US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9824704"/>
      </p:ext>
    </p:extLst>
  </p:cSld>
  <p:clrMapOvr>
    <a:masterClrMapping/>
  </p:clrMapOvr>
  <p:transition spd="slow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891D54-EAC1-489B-AF6B-C3F34E5FC3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5D5BBFE6-A59B-4A54-827B-CDB9E465D230}"/>
              </a:ext>
            </a:extLst>
          </p:cNvPr>
          <p:cNvSpPr/>
          <p:nvPr/>
        </p:nvSpPr>
        <p:spPr>
          <a:xfrm>
            <a:off x="533400" y="5334000"/>
            <a:ext cx="2286000" cy="109885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400" dirty="0">
                <a:solidFill>
                  <a:schemeClr val="tx1"/>
                </a:solidFill>
                <a:cs typeface="B Homa" panose="00000400000000000000" pitchFamily="2" charset="-78"/>
              </a:rPr>
              <a:t>با سپاس از حضار محترم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69E04-5B85-432A-9AFB-CBB33A291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8600"/>
            <a:ext cx="5425965" cy="3065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1135713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00">
  <a:themeElements>
    <a:clrScheme name="Office Theme 2">
      <a:dk1>
        <a:srgbClr val="000000"/>
      </a:dk1>
      <a:lt1>
        <a:srgbClr val="99CC33"/>
      </a:lt1>
      <a:dk2>
        <a:srgbClr val="000000"/>
      </a:dk2>
      <a:lt2>
        <a:srgbClr val="CCCCCC"/>
      </a:lt2>
      <a:accent1>
        <a:srgbClr val="646600"/>
      </a:accent1>
      <a:accent2>
        <a:srgbClr val="00660C"/>
      </a:accent2>
      <a:accent3>
        <a:srgbClr val="CAE2AD"/>
      </a:accent3>
      <a:accent4>
        <a:srgbClr val="000000"/>
      </a:accent4>
      <a:accent5>
        <a:srgbClr val="B8B8AA"/>
      </a:accent5>
      <a:accent6>
        <a:srgbClr val="005C0A"/>
      </a:accent6>
      <a:hlink>
        <a:srgbClr val="365200"/>
      </a:hlink>
      <a:folHlink>
        <a:srgbClr val="10405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CAE2AD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CAE2AD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CAE2AD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CAE2AD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FFFFFF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FFFFFF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501ADB-0687-4C08-ACC7-50606E233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 presentation</Template>
  <TotalTime>0</TotalTime>
  <Words>7293</Words>
  <Application>Microsoft Office PowerPoint</Application>
  <PresentationFormat>On-screen Show (4:3)</PresentationFormat>
  <Paragraphs>1525</Paragraphs>
  <Slides>93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8" baseType="lpstr">
      <vt:lpstr>Georgia</vt:lpstr>
      <vt:lpstr>Calibri</vt:lpstr>
      <vt:lpstr>Times New Roman</vt:lpstr>
      <vt:lpstr>B Mitra</vt:lpstr>
      <vt:lpstr>Wingdings</vt:lpstr>
      <vt:lpstr>Courier New</vt:lpstr>
      <vt:lpstr>Arial</vt:lpstr>
      <vt:lpstr>Wingdings 2</vt:lpstr>
      <vt:lpstr>B Lotus</vt:lpstr>
      <vt:lpstr>IranNastaliq</vt:lpstr>
      <vt:lpstr>B Koodak</vt:lpstr>
      <vt:lpstr>Times New Roman Bold</vt:lpstr>
      <vt:lpstr>B Titr</vt:lpstr>
      <vt:lpstr>Project Status Report</vt:lpstr>
      <vt:lpstr>900</vt:lpstr>
      <vt:lpstr>PowerPoint Presentation</vt:lpstr>
      <vt:lpstr>برنامه توسعه اقتصادی، اشتغالزایی و طرح توسعه پایدار منظومه های روستایی شهرستان سلطانیه   (باغ حلی) سند توسعه شهرستان   مهندسین مشاور سبزسامانه سبلان  مهر ماه 99 </vt:lpstr>
      <vt:lpstr>«با حفظ روحيه ي تعاون و تعهد در جامعه، مي توان كشور را از آسيب مصون داشت.»  امام خميني قدس سره الشریف</vt:lpstr>
      <vt:lpstr>مفاهیم و الزامات قانونی</vt:lpstr>
      <vt:lpstr>فرازهایی از سیاست‌های کلی اقتصاد مقاومتی(ابلاغ شده توسط مقام معظم رهبری)</vt:lpstr>
      <vt:lpstr>فرازهایی از سیاست‌های کلی اقتصاد مقاومتی(ابلاغ شده توسط مقام معظم رهبری)</vt:lpstr>
      <vt:lpstr>چارچوب قانونی طرح توسعه پایدار منظومه های روستایی</vt:lpstr>
      <vt:lpstr>خاستگاه ”برنامه توسعه اقتصادی و اشتغالزائی روستائی“</vt:lpstr>
      <vt:lpstr>ساختار کلی نظارت بر مطالعات و اسناد برنامه و طرح توسعه</vt:lpstr>
      <vt:lpstr>فرآیند انجام کار توسط مشاور</vt:lpstr>
      <vt:lpstr>فرآیند انجام کار توسط مشاور</vt:lpstr>
      <vt:lpstr>فرآیند انجام کار توسط مشاور</vt:lpstr>
      <vt:lpstr>فرآیند انجام کار توسط مشاور</vt:lpstr>
      <vt:lpstr>نمونه پرسشنامه های تکمیل شده در جلسات مشارکتی با مدیریت وجامعه محلی </vt:lpstr>
      <vt:lpstr>نمونه تصاویر برگزاری کارگاههای مشارکتی با دهیاران، شوراها، پیشروان و معتمدین محلی</vt:lpstr>
      <vt:lpstr>صورتجلسه برگزاری نشست با دستگاههای اجرایی شهرستان</vt:lpstr>
      <vt:lpstr>صورتجلسه برگزاری نشست با جهاد کشاورزی و آموزش و پرورش</vt:lpstr>
      <vt:lpstr>اظهار نظر دستگاههای اجرایی شهرستان سلطانیه</vt:lpstr>
      <vt:lpstr>PowerPoint Presentation</vt:lpstr>
      <vt:lpstr>PowerPoint Presentation</vt:lpstr>
      <vt:lpstr>PowerPoint Presentation</vt:lpstr>
      <vt:lpstr>منظومه باغ حلی</vt:lpstr>
      <vt:lpstr>PowerPoint Presentation</vt:lpstr>
      <vt:lpstr>2-ویژگی های ساختاری و عملکردی نظام محیطی</vt:lpstr>
      <vt:lpstr>PowerPoint Presentation</vt:lpstr>
      <vt:lpstr>3-ویژگی های اجتماعی و فرهنگی منظومه</vt:lpstr>
      <vt:lpstr>PowerPoint Presentation</vt:lpstr>
      <vt:lpstr>مقایسه نرخ سواد جمعیت روستایی بر اساس شهرستان و به تفکیک جنس در سال 1395</vt:lpstr>
      <vt:lpstr>مقایسه بعد خانوار سواد جمعیت  بر اساس شهرستان و به تفکیک جنس در سال 1395</vt:lpstr>
      <vt:lpstr>مقایسه نسبت جنسی سواد جمعیت  بر اساس شهرستان و به تفکیک جنس در سال 1395</vt:lpstr>
      <vt:lpstr>مقایسه نرخ رشد جمعیت  بر اساس شهرستان و به تفکیک جنس در مقطع 95-1390</vt:lpstr>
      <vt:lpstr>مقایسه نرخ اشتغال بر اساس شهرستان و به تفکیک جنس در مقطع 95-1390</vt:lpstr>
      <vt:lpstr>مقایسه نرخ بیکاری بر اساس شهرستان و به تفکیک جنس در مقطع 95-1390</vt:lpstr>
      <vt:lpstr>PowerPoint Presentation</vt:lpstr>
      <vt:lpstr>5-ویژگی های زیرساختی و زیربنایی</vt:lpstr>
      <vt:lpstr>6-قابلیت ها</vt:lpstr>
      <vt:lpstr>6-قابلیت ها</vt:lpstr>
      <vt:lpstr>6-قابلیت ها</vt:lpstr>
      <vt:lpstr>6-قابلیت ها</vt:lpstr>
      <vt:lpstr>6-قابلیت ها</vt:lpstr>
      <vt:lpstr>7-محدودیت ها و تنگناها</vt:lpstr>
      <vt:lpstr>7-محدودیت ها و تنگناها</vt:lpstr>
      <vt:lpstr>7-محدودیت ها و تنگناها</vt:lpstr>
      <vt:lpstr>7-محدودیت ها و تنگناها</vt:lpstr>
      <vt:lpstr>7-محدودیت ها و تنگناها</vt:lpstr>
      <vt:lpstr>7-محدودیت ها و تنگناها</vt:lpstr>
      <vt:lpstr>7-محدودیت ها و تنگناها</vt:lpstr>
      <vt:lpstr>8- ساختار و سازمان فضایی</vt:lpstr>
      <vt:lpstr>1-8-کاربری اراضی  منظومه باغ حلی</vt:lpstr>
      <vt:lpstr>کاربری اراضی  منظومه باغ حلی</vt:lpstr>
      <vt:lpstr>2-8-ساختار فضایی منظومه باغ حلی</vt:lpstr>
      <vt:lpstr>PowerPoint Presentation</vt:lpstr>
      <vt:lpstr>ساختار فضایی منظومه باغ حلی</vt:lpstr>
      <vt:lpstr>3-8-سازمان فضایی وضع موجود منظومه باغ حلی</vt:lpstr>
      <vt:lpstr>9-تبیین وضعیت هدف (افق برنامه و طرح : 1405 پایان برنامه هفتم)</vt:lpstr>
      <vt:lpstr>9-تبیین وضعیت هدف (افق برنامه و طرح : 1405 پایان برنامه هفتم)</vt:lpstr>
      <vt:lpstr>9-تبیین وضعیت هدف (افق برنامه و طرح : 1405 پایان برنامه هفتم)</vt:lpstr>
      <vt:lpstr>9-تبیین وضعیت هدف (افق برنامه و طرح : 1405 پایان برنامه هفتم)</vt:lpstr>
      <vt:lpstr>2-9-اهداف کمی</vt:lpstr>
      <vt:lpstr>2-9-اهداف کمی</vt:lpstr>
      <vt:lpstr>10-راهبردها و سیاست های اجرایی</vt:lpstr>
      <vt:lpstr>اقتصادی</vt:lpstr>
      <vt:lpstr>اجتماعی و فرهنگی</vt:lpstr>
      <vt:lpstr>زیست محیطی </vt:lpstr>
      <vt:lpstr>کالبدی-  فضایی </vt:lpstr>
      <vt:lpstr>گردشگری</vt:lpstr>
      <vt:lpstr>11-محورهای پیشران توسعه بخش</vt:lpstr>
      <vt:lpstr>12-طرح های پیشنهادی</vt:lpstr>
      <vt:lpstr>روند ارایه برنامه های اقدام</vt:lpstr>
      <vt:lpstr>اسناد بالادست مورد استفاده برای تدوین برنامه های اقدام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2-12-پروژه های عمرانی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13-نحوه نظارت، اجرا و بازنگری سند</vt:lpstr>
      <vt:lpstr>14-ساختار و سازمان فضائی هدف</vt:lpstr>
      <vt:lpstr>ساختار فضایی هدف</vt:lpstr>
      <vt:lpstr>سازمان فضایی هدف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2015-09-09T11:12:34Z</dcterms:created>
  <dcterms:modified xsi:type="dcterms:W3CDTF">2020-10-10T03:43:56Z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TC016745569991</vt:lpwstr>
  </property>
</Properties>
</file>